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9"/>
  </p:notesMasterIdLst>
  <p:handoutMasterIdLst>
    <p:handoutMasterId r:id="rId30"/>
  </p:handoutMasterIdLst>
  <p:sldIdLst>
    <p:sldId id="285"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Lst>
  <p:sldSz cx="10691813" cy="7559675"/>
  <p:notesSz cx="6858000" cy="9144000"/>
  <p:defaultText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838A6-5575-4BCB-B876-187304E48947}" v="1" dt="2023-09-06T05:17:44.857"/>
    <p1510:client id="{C43C966E-833B-4742-B68A-E58AE7945A5D}" v="49" dt="2023-09-05T14:48:29.885"/>
    <p1510:client id="{D48AA895-C858-4B76-A576-446052A2025F}" v="1" dt="2023-09-05T09:31:25.801"/>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75109" autoAdjust="0"/>
  </p:normalViewPr>
  <p:slideViewPr>
    <p:cSldViewPr showGuides="1">
      <p:cViewPr varScale="1">
        <p:scale>
          <a:sx n="50" d="100"/>
          <a:sy n="50" d="100"/>
        </p:scale>
        <p:origin x="756" y="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334" y="2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ber Claudia" userId="991449fb-9fa2-44fa-b9d7-1f724134470f" providerId="ADAL" clId="{D48AA895-C858-4B76-A576-446052A2025F}"/>
    <pc:docChg chg="modSld">
      <pc:chgData name="Gerber Claudia" userId="991449fb-9fa2-44fa-b9d7-1f724134470f" providerId="ADAL" clId="{D48AA895-C858-4B76-A576-446052A2025F}" dt="2023-09-05T09:31:25.801" v="0"/>
      <pc:docMkLst>
        <pc:docMk/>
      </pc:docMkLst>
      <pc:sldChg chg="modSp">
        <pc:chgData name="Gerber Claudia" userId="991449fb-9fa2-44fa-b9d7-1f724134470f" providerId="ADAL" clId="{D48AA895-C858-4B76-A576-446052A2025F}" dt="2023-09-05T09:31:25.801" v="0"/>
        <pc:sldMkLst>
          <pc:docMk/>
          <pc:sldMk cId="244218590" sldId="338"/>
        </pc:sldMkLst>
        <pc:spChg chg="mod">
          <ac:chgData name="Gerber Claudia" userId="991449fb-9fa2-44fa-b9d7-1f724134470f" providerId="ADAL" clId="{D48AA895-C858-4B76-A576-446052A2025F}" dt="2023-09-05T09:31:25.801" v="0"/>
          <ac:spMkLst>
            <pc:docMk/>
            <pc:sldMk cId="244218590" sldId="338"/>
            <ac:spMk id="18" creationId="{641089E5-1F37-93E4-E333-12B892749CBB}"/>
          </ac:spMkLst>
        </pc:spChg>
      </pc:sldChg>
    </pc:docChg>
  </pc:docChgLst>
  <pc:docChgLst>
    <pc:chgData name="florian.lorenzana" userId="S::florian.lorenzana_ingoldverlag.ch#ext#@gvbonline.onmicrosoft.com::76cd30a2-f338-4826-b74c-130dfb649b2d" providerId="AD" clId="Web-{4A5838A6-5575-4BCB-B876-187304E48947}"/>
    <pc:docChg chg="modSld">
      <pc:chgData name="florian.lorenzana" userId="S::florian.lorenzana_ingoldverlag.ch#ext#@gvbonline.onmicrosoft.com::76cd30a2-f338-4826-b74c-130dfb649b2d" providerId="AD" clId="Web-{4A5838A6-5575-4BCB-B876-187304E48947}" dt="2023-09-06T05:17:44.857" v="0" actId="20577"/>
      <pc:docMkLst>
        <pc:docMk/>
      </pc:docMkLst>
      <pc:sldChg chg="modSp">
        <pc:chgData name="florian.lorenzana" userId="S::florian.lorenzana_ingoldverlag.ch#ext#@gvbonline.onmicrosoft.com::76cd30a2-f338-4826-b74c-130dfb649b2d" providerId="AD" clId="Web-{4A5838A6-5575-4BCB-B876-187304E48947}" dt="2023-09-06T05:17:44.857" v="0" actId="20577"/>
        <pc:sldMkLst>
          <pc:docMk/>
          <pc:sldMk cId="3759579353" sldId="353"/>
        </pc:sldMkLst>
        <pc:spChg chg="mod">
          <ac:chgData name="florian.lorenzana" userId="S::florian.lorenzana_ingoldverlag.ch#ext#@gvbonline.onmicrosoft.com::76cd30a2-f338-4826-b74c-130dfb649b2d" providerId="AD" clId="Web-{4A5838A6-5575-4BCB-B876-187304E48947}" dt="2023-09-06T05:17:44.857" v="0" actId="20577"/>
          <ac:spMkLst>
            <pc:docMk/>
            <pc:sldMk cId="3759579353" sldId="353"/>
            <ac:spMk id="13" creationId="{471E9873-0E42-C02E-4172-9DEFE599D6C4}"/>
          </ac:spMkLst>
        </pc:spChg>
      </pc:sldChg>
    </pc:docChg>
  </pc:docChgLst>
  <pc:docChgLst>
    <pc:chgData name="florian.lorenzana" userId="S::florian.lorenzana_ingoldverlag.ch#ext#@gvbonline.onmicrosoft.com::76cd30a2-f338-4826-b74c-130dfb649b2d" providerId="AD" clId="Web-{C43C966E-833B-4742-B68A-E58AE7945A5D}"/>
    <pc:docChg chg="modSld modMainMaster">
      <pc:chgData name="florian.lorenzana" userId="S::florian.lorenzana_ingoldverlag.ch#ext#@gvbonline.onmicrosoft.com::76cd30a2-f338-4826-b74c-130dfb649b2d" providerId="AD" clId="Web-{C43C966E-833B-4742-B68A-E58AE7945A5D}" dt="2023-09-05T14:48:29.885" v="46"/>
      <pc:docMkLst>
        <pc:docMk/>
      </pc:docMkLst>
      <pc:sldChg chg="modSp delCm">
        <pc:chgData name="florian.lorenzana" userId="S::florian.lorenzana_ingoldverlag.ch#ext#@gvbonline.onmicrosoft.com::76cd30a2-f338-4826-b74c-130dfb649b2d" providerId="AD" clId="Web-{C43C966E-833B-4742-B68A-E58AE7945A5D}" dt="2023-09-05T14:48:29.885" v="46"/>
        <pc:sldMkLst>
          <pc:docMk/>
          <pc:sldMk cId="2907141332" sldId="332"/>
        </pc:sldMkLst>
        <pc:spChg chg="mod">
          <ac:chgData name="florian.lorenzana" userId="S::florian.lorenzana_ingoldverlag.ch#ext#@gvbonline.onmicrosoft.com::76cd30a2-f338-4826-b74c-130dfb649b2d" providerId="AD" clId="Web-{C43C966E-833B-4742-B68A-E58AE7945A5D}" dt="2023-09-05T14:03:32.381" v="2" actId="20577"/>
          <ac:spMkLst>
            <pc:docMk/>
            <pc:sldMk cId="2907141332" sldId="332"/>
            <ac:spMk id="8" creationId="{BB4D96BD-6E26-BA85-B992-8394D16BDA57}"/>
          </ac:spMkLst>
        </pc:spChg>
        <pc:extLst>
          <p:ext xmlns:p="http://schemas.openxmlformats.org/presentationml/2006/main" uri="{D6D511B9-2390-475A-947B-AFAB55BFBCF1}">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48:29.885" v="46"/>
              <pc2:cmMkLst xmlns:pc2="http://schemas.microsoft.com/office/powerpoint/2019/9/main/command">
                <pc:docMk/>
                <pc:sldMk cId="2907141332" sldId="332"/>
                <pc2:cmMk id="{F25EB15E-1583-453B-8049-84E88DF2388E}"/>
              </pc2:cmMkLst>
            </pc226:cmChg>
          </p:ext>
        </pc:extLst>
      </pc:sldChg>
      <pc:sldChg chg="delCm">
        <pc:chgData name="florian.lorenzana" userId="S::florian.lorenzana_ingoldverlag.ch#ext#@gvbonline.onmicrosoft.com::76cd30a2-f338-4826-b74c-130dfb649b2d" providerId="AD" clId="Web-{C43C966E-833B-4742-B68A-E58AE7945A5D}" dt="2023-09-05T14:48:22.119" v="45"/>
        <pc:sldMkLst>
          <pc:docMk/>
          <pc:sldMk cId="2656641626" sldId="333"/>
        </pc:sldMkLst>
        <pc:extLst>
          <p:ext xmlns:p="http://schemas.openxmlformats.org/presentationml/2006/main" uri="{D6D511B9-2390-475A-947B-AFAB55BFBCF1}">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48:22.119" v="45"/>
              <pc2:cmMkLst xmlns:pc2="http://schemas.microsoft.com/office/powerpoint/2019/9/main/command">
                <pc:docMk/>
                <pc:sldMk cId="2656641626" sldId="333"/>
                <pc2:cmMk id="{CFEB38ED-3737-46A5-855C-5FFDD542343C}"/>
              </pc2:cmMkLst>
            </pc226:cmChg>
          </p:ext>
        </pc:extLst>
      </pc:sldChg>
      <pc:sldChg chg="modSp delCm">
        <pc:chgData name="florian.lorenzana" userId="S::florian.lorenzana_ingoldverlag.ch#ext#@gvbonline.onmicrosoft.com::76cd30a2-f338-4826-b74c-130dfb649b2d" providerId="AD" clId="Web-{C43C966E-833B-4742-B68A-E58AE7945A5D}" dt="2023-09-05T14:47:19.649" v="44" actId="20577"/>
        <pc:sldMkLst>
          <pc:docMk/>
          <pc:sldMk cId="3717326766" sldId="334"/>
        </pc:sldMkLst>
        <pc:spChg chg="mod">
          <ac:chgData name="florian.lorenzana" userId="S::florian.lorenzana_ingoldverlag.ch#ext#@gvbonline.onmicrosoft.com::76cd30a2-f338-4826-b74c-130dfb649b2d" providerId="AD" clId="Web-{C43C966E-833B-4742-B68A-E58AE7945A5D}" dt="2023-09-05T14:47:19.649" v="44" actId="20577"/>
          <ac:spMkLst>
            <pc:docMk/>
            <pc:sldMk cId="3717326766" sldId="334"/>
            <ac:spMk id="12" creationId="{06907ED4-45C5-16E7-0005-2704CB4BCC7F}"/>
          </ac:spMkLst>
        </pc:spChg>
        <pc:extLst>
          <p:ext xmlns:p="http://schemas.openxmlformats.org/presentationml/2006/main" uri="{D6D511B9-2390-475A-947B-AFAB55BFBCF1}">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44:40.288" v="41"/>
              <pc2:cmMkLst xmlns:pc2="http://schemas.microsoft.com/office/powerpoint/2019/9/main/command">
                <pc:docMk/>
                <pc:sldMk cId="3717326766" sldId="334"/>
                <pc2:cmMk id="{D06C149E-25EF-4856-BB75-2A0AF00AD70E}"/>
              </pc2:cmMkLst>
            </pc226:cmChg>
          </p:ext>
        </pc:extLst>
      </pc:sldChg>
      <pc:sldChg chg="modSp delCm">
        <pc:chgData name="florian.lorenzana" userId="S::florian.lorenzana_ingoldverlag.ch#ext#@gvbonline.onmicrosoft.com::76cd30a2-f338-4826-b74c-130dfb649b2d" providerId="AD" clId="Web-{C43C966E-833B-4742-B68A-E58AE7945A5D}" dt="2023-09-05T14:43:54.334" v="40"/>
        <pc:sldMkLst>
          <pc:docMk/>
          <pc:sldMk cId="845759593" sldId="336"/>
        </pc:sldMkLst>
        <pc:graphicFrameChg chg="mod modGraphic">
          <ac:chgData name="florian.lorenzana" userId="S::florian.lorenzana_ingoldverlag.ch#ext#@gvbonline.onmicrosoft.com::76cd30a2-f338-4826-b74c-130dfb649b2d" providerId="AD" clId="Web-{C43C966E-833B-4742-B68A-E58AE7945A5D}" dt="2023-09-05T14:43:54.334" v="40"/>
          <ac:graphicFrameMkLst>
            <pc:docMk/>
            <pc:sldMk cId="845759593" sldId="336"/>
            <ac:graphicFrameMk id="14" creationId="{9544E421-920C-8268-581C-B744492A2F90}"/>
          </ac:graphicFrameMkLst>
        </pc:graphicFrameChg>
        <pc:extLst>
          <p:ext xmlns:p="http://schemas.openxmlformats.org/presentationml/2006/main" uri="{D6D511B9-2390-475A-947B-AFAB55BFBCF1}">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42:33.146" v="20"/>
              <pc2:cmMkLst xmlns:pc2="http://schemas.microsoft.com/office/powerpoint/2019/9/main/command">
                <pc:docMk/>
                <pc:sldMk cId="845759593" sldId="336"/>
                <pc2:cmMk id="{B2A28BEF-A536-431B-9E5A-4FD320D2224A}"/>
              </pc2:cmMkLst>
            </pc226:cmChg>
          </p:ext>
        </pc:extLst>
      </pc:sldChg>
      <pc:sldChg chg="modSp delCm modNotes">
        <pc:chgData name="florian.lorenzana" userId="S::florian.lorenzana_ingoldverlag.ch#ext#@gvbonline.onmicrosoft.com::76cd30a2-f338-4826-b74c-130dfb649b2d" providerId="AD" clId="Web-{C43C966E-833B-4742-B68A-E58AE7945A5D}" dt="2023-09-05T14:16:43.141" v="10" actId="14100"/>
        <pc:sldMkLst>
          <pc:docMk/>
          <pc:sldMk cId="244218590" sldId="338"/>
        </pc:sldMkLst>
        <pc:spChg chg="mod">
          <ac:chgData name="florian.lorenzana" userId="S::florian.lorenzana_ingoldverlag.ch#ext#@gvbonline.onmicrosoft.com::76cd30a2-f338-4826-b74c-130dfb649b2d" providerId="AD" clId="Web-{C43C966E-833B-4742-B68A-E58AE7945A5D}" dt="2023-09-05T14:16:43.141" v="10" actId="14100"/>
          <ac:spMkLst>
            <pc:docMk/>
            <pc:sldMk cId="244218590" sldId="338"/>
            <ac:spMk id="2" creationId="{86A3422F-AD90-978A-0FA8-E3FB47F10C91}"/>
          </ac:spMkLst>
        </pc:spChg>
        <pc:spChg chg="mod">
          <ac:chgData name="florian.lorenzana" userId="S::florian.lorenzana_ingoldverlag.ch#ext#@gvbonline.onmicrosoft.com::76cd30a2-f338-4826-b74c-130dfb649b2d" providerId="AD" clId="Web-{C43C966E-833B-4742-B68A-E58AE7945A5D}" dt="2023-09-05T14:15:35.765" v="5" actId="20577"/>
          <ac:spMkLst>
            <pc:docMk/>
            <pc:sldMk cId="244218590" sldId="338"/>
            <ac:spMk id="18" creationId="{641089E5-1F37-93E4-E333-12B892749CBB}"/>
          </ac:spMkLst>
        </pc:spChg>
        <pc:extLst>
          <p:ext xmlns:p="http://schemas.openxmlformats.org/presentationml/2006/main" uri="{D6D511B9-2390-475A-947B-AFAB55BFBCF1}">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14:18.217" v="3"/>
              <pc2:cmMkLst xmlns:pc2="http://schemas.microsoft.com/office/powerpoint/2019/9/main/command">
                <pc:docMk/>
                <pc:sldMk cId="244218590" sldId="338"/>
                <pc2:cmMk id="{CFA258FD-187A-4D6E-8C42-7BD2AA6BE699}"/>
              </pc2:cmMkLst>
            </pc226:cmChg>
          </p:ext>
        </pc:extLst>
      </pc:sldChg>
      <pc:sldChg chg="modSp">
        <pc:chgData name="florian.lorenzana" userId="S::florian.lorenzana_ingoldverlag.ch#ext#@gvbonline.onmicrosoft.com::76cd30a2-f338-4826-b74c-130dfb649b2d" providerId="AD" clId="Web-{C43C966E-833B-4742-B68A-E58AE7945A5D}" dt="2023-09-05T14:41:17.879" v="19" actId="1076"/>
        <pc:sldMkLst>
          <pc:docMk/>
          <pc:sldMk cId="2154093806" sldId="345"/>
        </pc:sldMkLst>
        <pc:spChg chg="mod">
          <ac:chgData name="florian.lorenzana" userId="S::florian.lorenzana_ingoldverlag.ch#ext#@gvbonline.onmicrosoft.com::76cd30a2-f338-4826-b74c-130dfb649b2d" providerId="AD" clId="Web-{C43C966E-833B-4742-B68A-E58AE7945A5D}" dt="2023-09-05T14:27:05.415" v="13" actId="14100"/>
          <ac:spMkLst>
            <pc:docMk/>
            <pc:sldMk cId="2154093806" sldId="345"/>
            <ac:spMk id="11" creationId="{DFB3A577-FC3A-BA3D-212E-AB97A2AD973D}"/>
          </ac:spMkLst>
        </pc:spChg>
        <pc:picChg chg="mod">
          <ac:chgData name="florian.lorenzana" userId="S::florian.lorenzana_ingoldverlag.ch#ext#@gvbonline.onmicrosoft.com::76cd30a2-f338-4826-b74c-130dfb649b2d" providerId="AD" clId="Web-{C43C966E-833B-4742-B68A-E58AE7945A5D}" dt="2023-09-05T14:41:17.879" v="19" actId="1076"/>
          <ac:picMkLst>
            <pc:docMk/>
            <pc:sldMk cId="2154093806" sldId="345"/>
            <ac:picMk id="1026" creationId="{00000000-0000-0000-0000-000000000000}"/>
          </ac:picMkLst>
        </pc:picChg>
      </pc:sldChg>
      <pc:sldChg chg="delCm">
        <pc:chgData name="florian.lorenzana" userId="S::florian.lorenzana_ingoldverlag.ch#ext#@gvbonline.onmicrosoft.com::76cd30a2-f338-4826-b74c-130dfb649b2d" providerId="AD" clId="Web-{C43C966E-833B-4742-B68A-E58AE7945A5D}" dt="2023-09-05T14:40:52.004" v="17"/>
        <pc:sldMkLst>
          <pc:docMk/>
          <pc:sldMk cId="3532495585" sldId="346"/>
        </pc:sldMkLst>
        <pc:extLst>
          <p:ext xmlns:p="http://schemas.openxmlformats.org/presentationml/2006/main" uri="{D6D511B9-2390-475A-947B-AFAB55BFBCF1}">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40:52.004" v="17"/>
              <pc2:cmMkLst xmlns:pc2="http://schemas.microsoft.com/office/powerpoint/2019/9/main/command">
                <pc:docMk/>
                <pc:sldMk cId="3532495585" sldId="346"/>
                <pc2:cmMk id="{53129A6F-4EA5-4E09-9065-27CFA86149C1}"/>
              </pc2:cmMkLst>
            </pc226:cmChg>
            <pc226:cmChg xmlns:pc226="http://schemas.microsoft.com/office/powerpoint/2022/06/main/command" chg="del">
              <pc226:chgData name="florian.lorenzana" userId="S::florian.lorenzana_ingoldverlag.ch#ext#@gvbonline.onmicrosoft.com::76cd30a2-f338-4826-b74c-130dfb649b2d" providerId="AD" clId="Web-{C43C966E-833B-4742-B68A-E58AE7945A5D}" dt="2023-09-05T14:40:48.629" v="16"/>
              <pc2:cmMkLst xmlns:pc2="http://schemas.microsoft.com/office/powerpoint/2019/9/main/command">
                <pc:docMk/>
                <pc:sldMk cId="3532495585" sldId="346"/>
                <pc2:cmMk id="{367197BC-6171-43A5-B2FE-CE4C023ED596}"/>
              </pc2:cmMkLst>
            </pc226:cmChg>
          </p:ext>
        </pc:extLst>
      </pc:sldChg>
      <pc:sldMasterChg chg="mod modSldLayout">
        <pc:chgData name="florian.lorenzana" userId="S::florian.lorenzana_ingoldverlag.ch#ext#@gvbonline.onmicrosoft.com::76cd30a2-f338-4826-b74c-130dfb649b2d" providerId="AD" clId="Web-{C43C966E-833B-4742-B68A-E58AE7945A5D}" dt="2023-09-05T14:19:18.815" v="11"/>
        <pc:sldMasterMkLst>
          <pc:docMk/>
          <pc:sldMasterMk cId="1011663896" sldId="2147483657"/>
        </pc:sldMasterMkLst>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479570455" sldId="2147483659"/>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3318625855" sldId="2147483661"/>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3837984409" sldId="2147483663"/>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4005446144" sldId="2147483664"/>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2451753805" sldId="2147483665"/>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3344044936" sldId="2147483666"/>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4257502851" sldId="2147483667"/>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2825068447" sldId="2147483668"/>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231490132" sldId="2147483669"/>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2186111971" sldId="2147483670"/>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3621332948" sldId="2147483671"/>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1910521072" sldId="2147483672"/>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181281090" sldId="2147483673"/>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2762425423" sldId="2147483674"/>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1182201440" sldId="2147483675"/>
          </pc:sldLayoutMkLst>
        </pc:sldLayoutChg>
        <pc:sldLayoutChg chg="mod">
          <pc:chgData name="florian.lorenzana" userId="S::florian.lorenzana_ingoldverlag.ch#ext#@gvbonline.onmicrosoft.com::76cd30a2-f338-4826-b74c-130dfb649b2d" providerId="AD" clId="Web-{C43C966E-833B-4742-B68A-E58AE7945A5D}" dt="2023-09-05T14:19:18.815" v="11"/>
          <pc:sldLayoutMkLst>
            <pc:docMk/>
            <pc:sldMasterMk cId="1011663896" sldId="2147483657"/>
            <pc:sldLayoutMk cId="1610387236"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05.09.2023</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333500" y="900113"/>
            <a:ext cx="4422775" cy="312737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05.09.2023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38030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Fiches de travail pour les élèves (modèle à photocopier</a:t>
            </a:r>
            <a:r>
              <a:rPr lang="de-DE" b="1" baseline="0" dirty="0"/>
              <a:t>)</a:t>
            </a:r>
            <a:endParaRPr lang="de-CH" dirty="0"/>
          </a:p>
          <a:p>
            <a:r>
              <a:rPr lang="fr-CH" i="0" dirty="0"/>
              <a:t>Cette fiche de travail fait référence à l'expérience de démonstration </a:t>
            </a:r>
            <a:r>
              <a:rPr lang="fr-CH" i="0" dirty="0" err="1"/>
              <a:t>n°14</a:t>
            </a:r>
            <a:r>
              <a:rPr lang="fr-CH" i="0" dirty="0"/>
              <a:t> dans la partie pratique de la Boîte-Feu Magique.</a:t>
            </a:r>
          </a:p>
          <a:p>
            <a:endParaRPr lang="fr-CH" i="0" dirty="0"/>
          </a:p>
          <a:p>
            <a:r>
              <a:rPr lang="fr-CH" noProof="0" dirty="0"/>
              <a:t>Légende des images (de gauche à droite) : du tissu fin, du plastique</a:t>
            </a:r>
            <a:r>
              <a:rPr lang="de-DE" dirty="0"/>
              <a:t>, </a:t>
            </a:r>
            <a:r>
              <a:rPr lang="fr-CH" noProof="0" dirty="0"/>
              <a:t>une pierre, des brindilles, de la porcelaine, du tissu épais, du verre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227746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dirty="0"/>
              <a:t>Il faut réaliser ici que les matières solides dans une forme peu compacte (poussière, débris, ...) brûlent mieux (p. ex. les brindilles s’enflamment plus vite qu’un bout de bois), voire peuvent s’embraser de manière explosive (explosion de poussière de farine). Ce phénomène ou plutôt le risque que la poussière en suspension dans l'air s'enflamme à la suite d'une étincelle et provoque des explosions aux conséquences dévastatrices est bien connu des menuisiers ou des mineurs.</a:t>
            </a:r>
            <a:endParaRPr lang="de-DE" baseline="0" dirty="0"/>
          </a:p>
          <a:p>
            <a:endParaRPr lang="de-DE" baseline="0" dirty="0"/>
          </a:p>
          <a:p>
            <a:r>
              <a:rPr lang="fr-CH" i="0" strike="noStrike" baseline="0" dirty="0"/>
              <a:t>Réalisez les expériences de démonstration </a:t>
            </a:r>
            <a:r>
              <a:rPr lang="fr-CH" i="0" strike="noStrike" baseline="0" dirty="0" err="1"/>
              <a:t>n°12</a:t>
            </a:r>
            <a:r>
              <a:rPr lang="fr-CH" i="0" strike="noStrike" baseline="0" dirty="0"/>
              <a:t> et 15. Avec cette dernière, vous pouvez démontrer que même le métal peut s’enflammer dans certains cas et que des piles jetées dans les ordures ménagères ne représentent pas seulement une pollution chimique, mais peuvent aussi provoquer des incendies.</a:t>
            </a:r>
          </a:p>
          <a:p>
            <a:r>
              <a:rPr lang="fr-CH" i="0" strike="noStrike" baseline="0" dirty="0"/>
              <a:t>L'expérience </a:t>
            </a:r>
            <a:r>
              <a:rPr lang="fr-CH" i="0" strike="noStrike" baseline="0" dirty="0" err="1"/>
              <a:t>n°10</a:t>
            </a:r>
            <a:r>
              <a:rPr lang="fr-CH" i="0" strike="noStrike" baseline="0" dirty="0"/>
              <a:t> est une bonne conclusion pour montrer que les huiles (essentielles) sont inflammables. Vous pouvez rendre les élèves attentifs au fait qu'elles peuvent aussi exploser à cause de leurs fines gouttelettes. Cette expérience peut aussi être réalisée en tant que démonstration.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257667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16593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d'information</a:t>
            </a:r>
          </a:p>
          <a:p>
            <a:endParaRPr lang="fr-CH" b="1"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135272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sz="1800" kern="1200" baseline="0" dirty="0">
                <a:solidFill>
                  <a:srgbClr val="000000"/>
                </a:solidFill>
                <a:effectLst/>
                <a:latin typeface="Arial" panose="020B0604020202020204" pitchFamily="34" charset="0"/>
                <a:ea typeface="+mn-ea"/>
                <a:cs typeface="+mn-cs"/>
              </a:rPr>
              <a:t>Les objectifs pédagogiques peuvent être formulés de manière différenciée pour chaque élève, puis imprimés et transmis</a:t>
            </a:r>
            <a:r>
              <a:rPr lang="fr-CH"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8593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pPr algn="l"/>
            <a:r>
              <a:rPr lang="fr-CH" i="0" dirty="0"/>
              <a:t>Montrez d'abord tout le film, puis répondez aux questions des élèves. Distribuez ensuite la fiche de travail et montrez le film séquence par séquence. Laissez aux élèves le temps de remplir leur fiche de travail entre chaque séquence.</a:t>
            </a:r>
            <a:endParaRPr lang="de-DE" i="0" dirty="0"/>
          </a:p>
          <a:p>
            <a:pPr algn="l"/>
            <a:endParaRPr lang="de-DE" i="0" dirty="0"/>
          </a:p>
          <a:p>
            <a:r>
              <a:rPr lang="fr-CH" noProof="0" dirty="0"/>
              <a:t>Périodes d‘interruption prévues : toutes les 20 secondes jusqu’à</a:t>
            </a:r>
            <a:r>
              <a:rPr lang="fr-CH" baseline="0" noProof="0" dirty="0"/>
              <a:t> 2:00, puis 2:10, 2:15, 2:20, 2:25 et 2:30, observations possibles indiquées sur la diapositive de solutions 17.</a:t>
            </a:r>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424213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Fiches de travail pour les élèves (modèle à photocopier</a:t>
            </a:r>
            <a:r>
              <a:rPr lang="de-DE" b="1" baseline="0" dirty="0"/>
              <a:t>)</a:t>
            </a:r>
            <a:endParaRPr lang="de-CH" dirty="0"/>
          </a:p>
          <a:p>
            <a:r>
              <a:rPr lang="fr-CH" i="0" noProof="0" dirty="0"/>
              <a:t>Vous trouvez les descriptions possibles à la diapositive suivante</a:t>
            </a:r>
            <a:r>
              <a:rPr lang="fr-CH" i="0" baseline="0" noProof="0" dirty="0"/>
              <a:t>. </a:t>
            </a:r>
            <a:endParaRPr lang="fr-CH" i="0" strike="sngStrike"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21459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noProof="0" dirty="0"/>
              <a:t>Descriptions possibles</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72875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i="0" dirty="0"/>
              <a:t>Demandez aux élèves de faire leurs propres hypothèses à l’aide de la fiche de travail qui suit. Ils peuvent ensuite comparer les différentes hypothèses et en discuter.</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1833568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rtl="0" eaLnBrk="1" fontAlgn="auto" latinLnBrk="0" hangingPunct="1">
              <a:spcBef>
                <a:spcPts val="0"/>
              </a:spcBef>
              <a:spcAft>
                <a:spcPts val="600"/>
              </a:spcAft>
            </a:pPr>
            <a:r>
              <a:rPr lang="fr-CH" sz="1800" b="1" kern="1200" dirty="0">
                <a:solidFill>
                  <a:srgbClr val="000000"/>
                </a:solidFill>
                <a:effectLst/>
                <a:latin typeface="Arial" panose="020B0604020202020204" pitchFamily="34" charset="0"/>
                <a:ea typeface="+mn-ea"/>
                <a:cs typeface="+mn-cs"/>
              </a:rPr>
              <a:t>Fiches de travail pour les élèves (modèle à photocopier</a:t>
            </a:r>
            <a:r>
              <a:rPr lang="de-DE" sz="1800" b="1" kern="1200" baseline="0" dirty="0">
                <a:solidFill>
                  <a:srgbClr val="000000"/>
                </a:solidFill>
                <a:effectLst/>
                <a:latin typeface="Arial" panose="020B0604020202020204" pitchFamily="34" charset="0"/>
                <a:ea typeface="+mn-ea"/>
                <a:cs typeface="+mn-cs"/>
              </a:rPr>
              <a:t>)</a:t>
            </a:r>
            <a:endParaRPr lang="fr-CH" dirty="0">
              <a:effectLst/>
            </a:endParaRPr>
          </a:p>
          <a:p>
            <a:r>
              <a:rPr lang="fr-CH" i="0" noProof="0" dirty="0"/>
              <a:t>Vous trouvez les solutions possibles à la diapositive suivante</a:t>
            </a:r>
            <a:r>
              <a:rPr lang="de-DE"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19</a:t>
            </a:fld>
            <a:endParaRPr lang="de-CH" dirty="0"/>
          </a:p>
        </p:txBody>
      </p:sp>
    </p:spTree>
    <p:extLst>
      <p:ext uri="{BB962C8B-B14F-4D97-AF65-F5344CB8AC3E}">
        <p14:creationId xmlns:p14="http://schemas.microsoft.com/office/powerpoint/2010/main" val="344571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266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endParaRPr lang="fr-CH" b="0"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b="0" noProof="0" dirty="0"/>
              <a:t>Solutions possibles</a:t>
            </a:r>
            <a:endParaRPr lang="fr-CH" b="1" i="0" strike="sngStrike"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3288510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455315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226826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sz="1800" kern="1200" baseline="0" dirty="0">
                <a:solidFill>
                  <a:srgbClr val="000000"/>
                </a:solidFill>
                <a:effectLst/>
                <a:latin typeface="Arial" panose="020B0604020202020204" pitchFamily="34" charset="0"/>
                <a:ea typeface="+mn-ea"/>
                <a:cs typeface="+mn-cs"/>
              </a:rPr>
              <a:t>Les objectifs pédagogiques peuvent être formulés de manière différenciée pour chaque élève, puis imprimés et transmis</a:t>
            </a:r>
            <a:r>
              <a:rPr lang="fr-CH" baseline="0" dirty="0"/>
              <a:t>.</a:t>
            </a:r>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4270451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rtl="0" eaLnBrk="1" fontAlgn="auto" latinLnBrk="0" hangingPunct="1">
              <a:spcBef>
                <a:spcPts val="0"/>
              </a:spcBef>
              <a:spcAft>
                <a:spcPts val="600"/>
              </a:spcAft>
            </a:pPr>
            <a:r>
              <a:rPr lang="fr-CH" sz="1100" b="1" kern="1200" dirty="0">
                <a:solidFill>
                  <a:srgbClr val="000000"/>
                </a:solidFill>
                <a:effectLst/>
                <a:latin typeface="Arial" panose="020B0604020202020204" pitchFamily="34" charset="0"/>
                <a:ea typeface="+mn-ea"/>
                <a:cs typeface="+mn-cs"/>
              </a:rPr>
              <a:t>Fiches de travail pour les élèves (modèle à photocopier</a:t>
            </a:r>
            <a:r>
              <a:rPr lang="de-DE" sz="1100" b="1" kern="1200" baseline="0" dirty="0">
                <a:solidFill>
                  <a:srgbClr val="000000"/>
                </a:solidFill>
                <a:effectLst/>
                <a:latin typeface="Arial" panose="020B0604020202020204" pitchFamily="34" charset="0"/>
                <a:ea typeface="+mn-ea"/>
                <a:cs typeface="+mn-cs"/>
              </a:rPr>
              <a:t>)</a:t>
            </a:r>
            <a:endParaRPr lang="fr-CH" dirty="0">
              <a:effectLst/>
            </a:endParaRP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231207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87662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a:p>
            <a:r>
              <a:rPr lang="fr-CH" dirty="0"/>
              <a:t>Vous trouvez ici un aperçu du contenu de ce chapitre avec le numéro des diapositives concernées.</a:t>
            </a:r>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52170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dirty="0"/>
              <a:t>Voici des idées de questions pour susciter une discussion et amener les élèves à réfléchir à cette thématique et à faire appel aux connaissances qu’ils possèdent déjà. Laissez les élèves répondre sans faire de commentaires, ce qui permet à chacun d'adapter, de développer, voire de changer complètement ses idées (éventuellement préconçues).</a:t>
            </a:r>
          </a:p>
          <a:p>
            <a:endParaRPr lang="fr-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86544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419677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17496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de présentation</a:t>
            </a:r>
          </a:p>
          <a:p>
            <a:r>
              <a:rPr lang="fr-CH" baseline="0" dirty="0"/>
              <a:t>Les objectifs pédagogiques peuvent être formulés de manière différenciée pour chaque élève, puis imprimés et transmis.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308733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Fiches de travail pour les élèves (modèle à photocopier</a:t>
            </a:r>
            <a:r>
              <a:rPr lang="de-DE" b="1" baseline="0" dirty="0"/>
              <a:t>)</a:t>
            </a:r>
            <a:endParaRPr lang="de-CH" dirty="0"/>
          </a:p>
          <a:p>
            <a:r>
              <a:rPr lang="fr-CH" i="0" dirty="0"/>
              <a:t>Cette fiche de travail fait référence à l'expérience de démonstration n°14 dans la partie pratique de la Boîte-Feu Magique.</a:t>
            </a:r>
            <a:r>
              <a:rPr lang="fr-CH" dirty="0"/>
              <a:t> </a:t>
            </a:r>
            <a:endParaRPr lang="fr-CH" i="0" dirty="0"/>
          </a:p>
          <a:p>
            <a:endParaRPr lang="de-DE" strike="sngStrike" baseline="0" dirty="0"/>
          </a:p>
          <a:p>
            <a:r>
              <a:rPr lang="fr-CH" noProof="0" dirty="0"/>
              <a:t>Légende des images (de gauche à droite) : du bois, une feuille verte, du métal, du papier, une feuille sèche</a:t>
            </a:r>
            <a:endParaRPr lang="fr-CH" noProof="0" dirty="0">
              <a:cs typeface="Arial"/>
            </a:endParaRPr>
          </a:p>
          <a:p>
            <a:endParaRPr lang="fr-FR" noProof="0" dirty="0">
              <a:cs typeface="Arial" panose="020B0604020202020204"/>
            </a:endParaRPr>
          </a:p>
          <a:p>
            <a:endParaRPr lang="fr-CH" sz="1100" b="0" i="0" kern="1200" dirty="0">
              <a:solidFill>
                <a:schemeClr val="tx1"/>
              </a:solidFill>
              <a:effectLst/>
              <a:latin typeface="+mn-lt"/>
              <a:cs typeface="Arial" panose="020B0604020202020204"/>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942394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französisch">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804891A-D886-2737-B764-9038D8131AB8}"/>
              </a:ext>
            </a:extLst>
          </p:cNvPr>
          <p:cNvSpPr/>
          <p:nvPr userDrawn="1"/>
        </p:nvSpPr>
        <p:spPr>
          <a:xfrm>
            <a:off x="430213" y="431800"/>
            <a:ext cx="9829799" cy="6692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pic>
        <p:nvPicPr>
          <p:cNvPr id="19" name="Grafik 18">
            <a:extLst>
              <a:ext uri="{FF2B5EF4-FFF2-40B4-BE49-F238E27FC236}">
                <a16:creationId xmlns:a16="http://schemas.microsoft.com/office/drawing/2014/main" id="{FB20AB03-52A8-F6D8-8363-63B250B2A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790" y="6268875"/>
            <a:ext cx="874800" cy="209071"/>
          </a:xfrm>
          <a:prstGeom prst="rect">
            <a:avLst/>
          </a:prstGeom>
        </p:spPr>
      </p:pic>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pic>
        <p:nvPicPr>
          <p:cNvPr id="4" name="Grafik 3">
            <a:extLst>
              <a:ext uri="{FF2B5EF4-FFF2-40B4-BE49-F238E27FC236}">
                <a16:creationId xmlns:a16="http://schemas.microsoft.com/office/drawing/2014/main" id="{9E5446F7-BF41-B00C-0951-242915AEA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08" y="6654193"/>
            <a:ext cx="1900800" cy="262848"/>
          </a:xfrm>
          <a:prstGeom prst="rect">
            <a:avLst/>
          </a:prstGeom>
        </p:spPr>
      </p:pic>
      <p:pic>
        <p:nvPicPr>
          <p:cNvPr id="3" name="Grafik 2">
            <a:extLst>
              <a:ext uri="{FF2B5EF4-FFF2-40B4-BE49-F238E27FC236}">
                <a16:creationId xmlns:a16="http://schemas.microsoft.com/office/drawing/2014/main" id="{D31EDACA-B3FE-1651-7C90-DC50FD7F86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373" y="503473"/>
            <a:ext cx="4536000" cy="2678850"/>
          </a:xfrm>
          <a:prstGeom prst="rect">
            <a:avLst/>
          </a:prstGeom>
        </p:spPr>
      </p:pic>
      <p:pic>
        <p:nvPicPr>
          <p:cNvPr id="5" name="Grafik 4">
            <a:extLst>
              <a:ext uri="{FF2B5EF4-FFF2-40B4-BE49-F238E27FC236}">
                <a16:creationId xmlns:a16="http://schemas.microsoft.com/office/drawing/2014/main" id="{B603D154-EF71-CD5E-B015-BF54137247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8000" y="1353600"/>
            <a:ext cx="4877159" cy="4874400"/>
          </a:xfrm>
          <a:prstGeom prst="rect">
            <a:avLst/>
          </a:prstGeom>
        </p:spPr>
      </p:pic>
      <p:grpSp>
        <p:nvGrpSpPr>
          <p:cNvPr id="6" name="Gruppieren 5">
            <a:extLst>
              <a:ext uri="{FF2B5EF4-FFF2-40B4-BE49-F238E27FC236}">
                <a16:creationId xmlns:a16="http://schemas.microsoft.com/office/drawing/2014/main" id="{63A55CC9-0BFE-168C-8C57-73F63BC18B7C}"/>
              </a:ext>
            </a:extLst>
          </p:cNvPr>
          <p:cNvGrpSpPr/>
          <p:nvPr userDrawn="1"/>
        </p:nvGrpSpPr>
        <p:grpSpPr>
          <a:xfrm>
            <a:off x="1863701" y="5824525"/>
            <a:ext cx="315912" cy="317500"/>
            <a:chOff x="952501" y="1052513"/>
            <a:chExt cx="315912" cy="317500"/>
          </a:xfrm>
        </p:grpSpPr>
        <p:sp>
          <p:nvSpPr>
            <p:cNvPr id="7" name="Freeform 26">
              <a:extLst>
                <a:ext uri="{FF2B5EF4-FFF2-40B4-BE49-F238E27FC236}">
                  <a16:creationId xmlns:a16="http://schemas.microsoft.com/office/drawing/2014/main" id="{A35411DA-1232-E1C6-6D35-8DA9FADACDA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27">
              <a:extLst>
                <a:ext uri="{FF2B5EF4-FFF2-40B4-BE49-F238E27FC236}">
                  <a16:creationId xmlns:a16="http://schemas.microsoft.com/office/drawing/2014/main" id="{9DB082A5-2DA5-8416-CE18-2844DC8949AC}"/>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28">
              <a:extLst>
                <a:ext uri="{FF2B5EF4-FFF2-40B4-BE49-F238E27FC236}">
                  <a16:creationId xmlns:a16="http://schemas.microsoft.com/office/drawing/2014/main" id="{F9DB7DB8-274F-9CAB-BB65-A7C157DD3C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 name="Freeform 29">
              <a:extLst>
                <a:ext uri="{FF2B5EF4-FFF2-40B4-BE49-F238E27FC236}">
                  <a16:creationId xmlns:a16="http://schemas.microsoft.com/office/drawing/2014/main" id="{89FB5558-248C-B9F0-26C9-31E62C4E64B6}"/>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1" name="Gruppieren 10">
            <a:extLst>
              <a:ext uri="{FF2B5EF4-FFF2-40B4-BE49-F238E27FC236}">
                <a16:creationId xmlns:a16="http://schemas.microsoft.com/office/drawing/2014/main" id="{2B485456-FEF6-FB0B-6A85-E6377A0CC1D3}"/>
              </a:ext>
            </a:extLst>
          </p:cNvPr>
          <p:cNvGrpSpPr/>
          <p:nvPr userDrawn="1"/>
        </p:nvGrpSpPr>
        <p:grpSpPr>
          <a:xfrm>
            <a:off x="1577951" y="5464163"/>
            <a:ext cx="179388" cy="179387"/>
            <a:chOff x="666751" y="692151"/>
            <a:chExt cx="179388" cy="179387"/>
          </a:xfrm>
        </p:grpSpPr>
        <p:sp>
          <p:nvSpPr>
            <p:cNvPr id="12" name="Freeform 30">
              <a:extLst>
                <a:ext uri="{FF2B5EF4-FFF2-40B4-BE49-F238E27FC236}">
                  <a16:creationId xmlns:a16="http://schemas.microsoft.com/office/drawing/2014/main" id="{F92F6E2C-AECE-7796-CF42-D9E2FA0A287B}"/>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31">
              <a:extLst>
                <a:ext uri="{FF2B5EF4-FFF2-40B4-BE49-F238E27FC236}">
                  <a16:creationId xmlns:a16="http://schemas.microsoft.com/office/drawing/2014/main" id="{8535AAA1-70E0-2885-505C-F8D7F0D15E66}"/>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32">
              <a:extLst>
                <a:ext uri="{FF2B5EF4-FFF2-40B4-BE49-F238E27FC236}">
                  <a16:creationId xmlns:a16="http://schemas.microsoft.com/office/drawing/2014/main" id="{D79617CB-80ED-1A23-A89C-E7070B34CFD9}"/>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33">
              <a:extLst>
                <a:ext uri="{FF2B5EF4-FFF2-40B4-BE49-F238E27FC236}">
                  <a16:creationId xmlns:a16="http://schemas.microsoft.com/office/drawing/2014/main" id="{B897FD08-6FBA-4EF7-B0AB-A656524946A2}"/>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6" name="Freeform 34">
            <a:extLst>
              <a:ext uri="{FF2B5EF4-FFF2-40B4-BE49-F238E27FC236}">
                <a16:creationId xmlns:a16="http://schemas.microsoft.com/office/drawing/2014/main" id="{C3229D26-9ABF-58A2-CD8B-5B3366294BB9}"/>
              </a:ext>
            </a:extLst>
          </p:cNvPr>
          <p:cNvSpPr>
            <a:spLocks/>
          </p:cNvSpPr>
          <p:nvPr userDrawn="1"/>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35">
            <a:extLst>
              <a:ext uri="{FF2B5EF4-FFF2-40B4-BE49-F238E27FC236}">
                <a16:creationId xmlns:a16="http://schemas.microsoft.com/office/drawing/2014/main" id="{6AC812CB-2FEB-AE09-6E3F-0B8A4A800911}"/>
              </a:ext>
            </a:extLst>
          </p:cNvPr>
          <p:cNvSpPr>
            <a:spLocks/>
          </p:cNvSpPr>
          <p:nvPr userDrawn="1"/>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18" name="Gruppieren 17">
            <a:extLst>
              <a:ext uri="{FF2B5EF4-FFF2-40B4-BE49-F238E27FC236}">
                <a16:creationId xmlns:a16="http://schemas.microsoft.com/office/drawing/2014/main" id="{A3D299F9-F17C-2EB6-728B-BFD04A453433}"/>
              </a:ext>
            </a:extLst>
          </p:cNvPr>
          <p:cNvGrpSpPr/>
          <p:nvPr userDrawn="1"/>
        </p:nvGrpSpPr>
        <p:grpSpPr>
          <a:xfrm>
            <a:off x="7762635" y="4591496"/>
            <a:ext cx="1754187" cy="1741487"/>
            <a:chOff x="7762635" y="4591496"/>
            <a:chExt cx="1754187" cy="1741487"/>
          </a:xfrm>
        </p:grpSpPr>
        <p:sp>
          <p:nvSpPr>
            <p:cNvPr id="21" name="Freeform 21">
              <a:extLst>
                <a:ext uri="{FF2B5EF4-FFF2-40B4-BE49-F238E27FC236}">
                  <a16:creationId xmlns:a16="http://schemas.microsoft.com/office/drawing/2014/main" id="{B24022C8-62EC-7D2F-F4D6-175CAD0190C7}"/>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22">
              <a:extLst>
                <a:ext uri="{FF2B5EF4-FFF2-40B4-BE49-F238E27FC236}">
                  <a16:creationId xmlns:a16="http://schemas.microsoft.com/office/drawing/2014/main" id="{8F362307-3714-0582-D4D7-699382981FC4}"/>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3" name="Freeform 44">
            <a:extLst>
              <a:ext uri="{FF2B5EF4-FFF2-40B4-BE49-F238E27FC236}">
                <a16:creationId xmlns:a16="http://schemas.microsoft.com/office/drawing/2014/main" id="{7179B7DB-628E-AA22-F601-460A7E88867E}"/>
              </a:ext>
            </a:extLst>
          </p:cNvPr>
          <p:cNvSpPr>
            <a:spLocks/>
          </p:cNvSpPr>
          <p:nvPr userDrawn="1"/>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43">
            <a:extLst>
              <a:ext uri="{FF2B5EF4-FFF2-40B4-BE49-F238E27FC236}">
                <a16:creationId xmlns:a16="http://schemas.microsoft.com/office/drawing/2014/main" id="{F4C4C42B-44F9-44E8-C8DA-1714E98E3D2A}"/>
              </a:ext>
            </a:extLst>
          </p:cNvPr>
          <p:cNvSpPr>
            <a:spLocks/>
          </p:cNvSpPr>
          <p:nvPr userDrawn="1"/>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5" name="Gruppieren 24">
            <a:extLst>
              <a:ext uri="{FF2B5EF4-FFF2-40B4-BE49-F238E27FC236}">
                <a16:creationId xmlns:a16="http://schemas.microsoft.com/office/drawing/2014/main" id="{FC7DB9F5-4BE0-7916-5C5A-5B2D0B201FBB}"/>
              </a:ext>
            </a:extLst>
          </p:cNvPr>
          <p:cNvGrpSpPr/>
          <p:nvPr userDrawn="1"/>
        </p:nvGrpSpPr>
        <p:grpSpPr>
          <a:xfrm>
            <a:off x="8814196" y="3802955"/>
            <a:ext cx="317501" cy="317500"/>
            <a:chOff x="712787" y="2148794"/>
            <a:chExt cx="317501" cy="317500"/>
          </a:xfrm>
        </p:grpSpPr>
        <p:sp>
          <p:nvSpPr>
            <p:cNvPr id="26" name="Freeform 39">
              <a:extLst>
                <a:ext uri="{FF2B5EF4-FFF2-40B4-BE49-F238E27FC236}">
                  <a16:creationId xmlns:a16="http://schemas.microsoft.com/office/drawing/2014/main" id="{6193A17B-3904-73F6-B8A2-3347BCE26160}"/>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40">
              <a:extLst>
                <a:ext uri="{FF2B5EF4-FFF2-40B4-BE49-F238E27FC236}">
                  <a16:creationId xmlns:a16="http://schemas.microsoft.com/office/drawing/2014/main" id="{EB0D7828-2258-D8B2-1264-4827710B0A1B}"/>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41">
              <a:extLst>
                <a:ext uri="{FF2B5EF4-FFF2-40B4-BE49-F238E27FC236}">
                  <a16:creationId xmlns:a16="http://schemas.microsoft.com/office/drawing/2014/main" id="{BDDB93B5-0979-01F2-1B09-8CDD9B5A5722}"/>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42">
              <a:extLst>
                <a:ext uri="{FF2B5EF4-FFF2-40B4-BE49-F238E27FC236}">
                  <a16:creationId xmlns:a16="http://schemas.microsoft.com/office/drawing/2014/main" id="{ADCD52B7-7CA2-2959-0388-24D7C020C7DA}"/>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30" name="Gruppieren 29">
            <a:extLst>
              <a:ext uri="{FF2B5EF4-FFF2-40B4-BE49-F238E27FC236}">
                <a16:creationId xmlns:a16="http://schemas.microsoft.com/office/drawing/2014/main" id="{5AA73EE1-C614-ACEC-E163-A3458DF1C525}"/>
              </a:ext>
            </a:extLst>
          </p:cNvPr>
          <p:cNvGrpSpPr/>
          <p:nvPr userDrawn="1"/>
        </p:nvGrpSpPr>
        <p:grpSpPr>
          <a:xfrm>
            <a:off x="9508766" y="6266765"/>
            <a:ext cx="315912" cy="317500"/>
            <a:chOff x="952501" y="1052513"/>
            <a:chExt cx="315912" cy="317500"/>
          </a:xfrm>
        </p:grpSpPr>
        <p:sp>
          <p:nvSpPr>
            <p:cNvPr id="31" name="Freeform 26">
              <a:extLst>
                <a:ext uri="{FF2B5EF4-FFF2-40B4-BE49-F238E27FC236}">
                  <a16:creationId xmlns:a16="http://schemas.microsoft.com/office/drawing/2014/main" id="{403625D3-1CF5-E170-7083-04B2FA2B09D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27">
              <a:extLst>
                <a:ext uri="{FF2B5EF4-FFF2-40B4-BE49-F238E27FC236}">
                  <a16:creationId xmlns:a16="http://schemas.microsoft.com/office/drawing/2014/main" id="{A9D0FAD2-EF5E-28E6-E615-21A3C006690F}"/>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28">
              <a:extLst>
                <a:ext uri="{FF2B5EF4-FFF2-40B4-BE49-F238E27FC236}">
                  <a16:creationId xmlns:a16="http://schemas.microsoft.com/office/drawing/2014/main" id="{2393C115-9834-3075-322B-6A018C729428}"/>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29">
              <a:extLst>
                <a:ext uri="{FF2B5EF4-FFF2-40B4-BE49-F238E27FC236}">
                  <a16:creationId xmlns:a16="http://schemas.microsoft.com/office/drawing/2014/main" id="{AB7FC987-C79A-EA76-2460-E3EF1B6D6F2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5" name="Textfeld 34">
            <a:extLst>
              <a:ext uri="{FF2B5EF4-FFF2-40B4-BE49-F238E27FC236}">
                <a16:creationId xmlns:a16="http://schemas.microsoft.com/office/drawing/2014/main" id="{84634575-E4BE-899C-7865-4C8407207DB3}"/>
              </a:ext>
            </a:extLst>
          </p:cNvPr>
          <p:cNvSpPr txBox="1"/>
          <p:nvPr userDrawn="1"/>
        </p:nvSpPr>
        <p:spPr>
          <a:xfrm>
            <a:off x="9971840" y="0"/>
            <a:ext cx="469420" cy="2181814"/>
          </a:xfrm>
          <a:prstGeom prst="rect">
            <a:avLst/>
          </a:prstGeom>
          <a:solidFill>
            <a:schemeClr val="accent2"/>
          </a:solidFill>
        </p:spPr>
        <p:txBody>
          <a:bodyPr vert="vert270" wrap="none" lIns="64800" tIns="162000" rIns="64800" bIns="108000" rtlCol="0">
            <a:spAutoFit/>
          </a:bodyPr>
          <a:lstStyle/>
          <a:p>
            <a:pPr lvl="0"/>
            <a:r>
              <a:rPr lang="fr-CH" sz="2200" noProof="0" dirty="0">
                <a:solidFill>
                  <a:schemeClr val="bg1"/>
                </a:solidFill>
                <a:latin typeface="TT Milks DemiBold" panose="02000506030000020003" pitchFamily="50" charset="0"/>
              </a:rPr>
              <a:t>Partie théorique</a:t>
            </a:r>
          </a:p>
        </p:txBody>
      </p:sp>
    </p:spTree>
    <p:extLst>
      <p:ext uri="{BB962C8B-B14F-4D97-AF65-F5344CB8AC3E}">
        <p14:creationId xmlns:p14="http://schemas.microsoft.com/office/powerpoint/2010/main" val="334404493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dirty="0"/>
          </a:p>
        </p:txBody>
      </p:sp>
      <p:sp>
        <p:nvSpPr>
          <p:cNvPr id="3" name="Inhaltsplatzhalter 2"/>
          <p:cNvSpPr>
            <a:spLocks noGrp="1"/>
          </p:cNvSpPr>
          <p:nvPr>
            <p:ph sz="half" idx="1" hasCustomPrompt="1"/>
          </p:nvPr>
        </p:nvSpPr>
        <p:spPr>
          <a:xfrm>
            <a:off x="424800" y="1498600"/>
            <a:ext cx="4825007" cy="5626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5435005" y="1498599"/>
            <a:ext cx="4825006" cy="5626099"/>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23DC5310-DBEF-4355-B01E-9A5C32E419E8}"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août 2023</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9" name="Freeform 34">
            <a:extLst>
              <a:ext uri="{FF2B5EF4-FFF2-40B4-BE49-F238E27FC236}">
                <a16:creationId xmlns:a16="http://schemas.microsoft.com/office/drawing/2014/main" id="{076B2E82-2BED-4BB7-7B91-04E6538444E5}"/>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23A4DC5B-E088-63E9-C697-E701EE491F9D}"/>
              </a:ext>
            </a:extLst>
          </p:cNvPr>
          <p:cNvGrpSpPr/>
          <p:nvPr userDrawn="1"/>
        </p:nvGrpSpPr>
        <p:grpSpPr>
          <a:xfrm>
            <a:off x="8740853" y="491567"/>
            <a:ext cx="262653" cy="263973"/>
            <a:chOff x="952501" y="1052513"/>
            <a:chExt cx="315912" cy="317500"/>
          </a:xfrm>
        </p:grpSpPr>
        <p:sp>
          <p:nvSpPr>
            <p:cNvPr id="12" name="Freeform 26">
              <a:extLst>
                <a:ext uri="{FF2B5EF4-FFF2-40B4-BE49-F238E27FC236}">
                  <a16:creationId xmlns:a16="http://schemas.microsoft.com/office/drawing/2014/main" id="{151D07BD-3950-B224-5596-2440680B7C74}"/>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7">
              <a:extLst>
                <a:ext uri="{FF2B5EF4-FFF2-40B4-BE49-F238E27FC236}">
                  <a16:creationId xmlns:a16="http://schemas.microsoft.com/office/drawing/2014/main" id="{E57A2CF6-F86B-FFC9-D211-8E0CC0FFA73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8">
              <a:extLst>
                <a:ext uri="{FF2B5EF4-FFF2-40B4-BE49-F238E27FC236}">
                  <a16:creationId xmlns:a16="http://schemas.microsoft.com/office/drawing/2014/main" id="{1D252BFD-F81E-D1BA-F51F-C4DADCA028BE}"/>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9">
              <a:extLst>
                <a:ext uri="{FF2B5EF4-FFF2-40B4-BE49-F238E27FC236}">
                  <a16:creationId xmlns:a16="http://schemas.microsoft.com/office/drawing/2014/main" id="{2E5E48D9-C736-6F49-6CC7-478E7D51FBFC}"/>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6" name="Freeform 35">
            <a:extLst>
              <a:ext uri="{FF2B5EF4-FFF2-40B4-BE49-F238E27FC236}">
                <a16:creationId xmlns:a16="http://schemas.microsoft.com/office/drawing/2014/main" id="{37BA9279-EC07-A732-F712-13B25B93034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7" name="Gruppieren 16">
            <a:extLst>
              <a:ext uri="{FF2B5EF4-FFF2-40B4-BE49-F238E27FC236}">
                <a16:creationId xmlns:a16="http://schemas.microsoft.com/office/drawing/2014/main" id="{6A92FEDC-46E5-3507-C99A-569F6BE725F7}"/>
              </a:ext>
            </a:extLst>
          </p:cNvPr>
          <p:cNvGrpSpPr/>
          <p:nvPr userDrawn="1"/>
        </p:nvGrpSpPr>
        <p:grpSpPr>
          <a:xfrm>
            <a:off x="7913824" y="470142"/>
            <a:ext cx="148238" cy="148983"/>
            <a:chOff x="952501" y="1052513"/>
            <a:chExt cx="315912" cy="317500"/>
          </a:xfrm>
        </p:grpSpPr>
        <p:sp>
          <p:nvSpPr>
            <p:cNvPr id="18" name="Freeform 26">
              <a:extLst>
                <a:ext uri="{FF2B5EF4-FFF2-40B4-BE49-F238E27FC236}">
                  <a16:creationId xmlns:a16="http://schemas.microsoft.com/office/drawing/2014/main" id="{D45ABA65-6EFA-D645-8088-5DF95AEA52B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7">
              <a:extLst>
                <a:ext uri="{FF2B5EF4-FFF2-40B4-BE49-F238E27FC236}">
                  <a16:creationId xmlns:a16="http://schemas.microsoft.com/office/drawing/2014/main" id="{139F28AE-C4E1-54D0-9CE7-5D86B4724A1A}"/>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8">
              <a:extLst>
                <a:ext uri="{FF2B5EF4-FFF2-40B4-BE49-F238E27FC236}">
                  <a16:creationId xmlns:a16="http://schemas.microsoft.com/office/drawing/2014/main" id="{5F2BE277-497F-4784-8CE9-0B3B31BDD3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9">
              <a:extLst>
                <a:ext uri="{FF2B5EF4-FFF2-40B4-BE49-F238E27FC236}">
                  <a16:creationId xmlns:a16="http://schemas.microsoft.com/office/drawing/2014/main" id="{DDB65373-D646-B2A7-848A-F2CCE7A8662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2" name="Freeform 22">
            <a:extLst>
              <a:ext uri="{FF2B5EF4-FFF2-40B4-BE49-F238E27FC236}">
                <a16:creationId xmlns:a16="http://schemas.microsoft.com/office/drawing/2014/main" id="{3A7C6C96-D640-BF72-18EF-02DCAC3257E6}"/>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Textplatzhalter 2">
            <a:extLst>
              <a:ext uri="{FF2B5EF4-FFF2-40B4-BE49-F238E27FC236}">
                <a16:creationId xmlns:a16="http://schemas.microsoft.com/office/drawing/2014/main" id="{B0DA9FD8-585E-A60E-8002-45FD4082455C}"/>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3186258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4" name="Inhaltsplatzhalter 3"/>
          <p:cNvSpPr>
            <a:spLocks noGrp="1"/>
          </p:cNvSpPr>
          <p:nvPr>
            <p:ph sz="half" idx="2" hasCustomPrompt="1"/>
          </p:nvPr>
        </p:nvSpPr>
        <p:spPr>
          <a:xfrm>
            <a:off x="5437387" y="1498601"/>
            <a:ext cx="4825006" cy="5639084"/>
          </a:xfrm>
        </p:spPr>
        <p:txBody>
          <a:bodyPr/>
          <a:lstStyle>
            <a:lvl1pPr>
              <a:defRPr sz="1400" b="0"/>
            </a:lvl1pPr>
            <a:lvl2pPr>
              <a:defRPr sz="1400"/>
            </a:lvl2pPr>
            <a:lvl3pPr>
              <a:defRPr sz="1400"/>
            </a:lvl3pPr>
            <a:lvl4pPr>
              <a:defRPr sz="1400"/>
            </a:lvl4pPr>
            <a:lvl5pPr>
              <a:defRPr sz="1400"/>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3822CE2D-24DC-4DEC-9942-DB708CA14954}"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août 2023</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9" name="Bildplatzhalter 4">
            <a:extLst>
              <a:ext uri="{FF2B5EF4-FFF2-40B4-BE49-F238E27FC236}">
                <a16:creationId xmlns:a16="http://schemas.microsoft.com/office/drawing/2014/main" id="{990476D1-7D27-E5C6-B0CC-34B87D1BCFAD}"/>
              </a:ext>
            </a:extLst>
          </p:cNvPr>
          <p:cNvSpPr>
            <a:spLocks noGrp="1"/>
          </p:cNvSpPr>
          <p:nvPr>
            <p:ph type="pic" sz="quarter" idx="14"/>
          </p:nvPr>
        </p:nvSpPr>
        <p:spPr>
          <a:xfrm>
            <a:off x="431802" y="1498600"/>
            <a:ext cx="4825998" cy="45402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12" name="Freeform 34">
            <a:extLst>
              <a:ext uri="{FF2B5EF4-FFF2-40B4-BE49-F238E27FC236}">
                <a16:creationId xmlns:a16="http://schemas.microsoft.com/office/drawing/2014/main" id="{EDAAA97E-3534-DD22-0757-7FE4E29433D1}"/>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1F59F52D-F737-6057-6CD6-61A7FE7EB5A6}"/>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5A7D571C-4CD8-517F-3E13-53BEF2133027}"/>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E629D27F-169F-C2EE-3A0A-2CAD4CA1AF6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AF8BBEDC-952A-87E4-1674-BEA8013E491A}"/>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2B0B0BB4-E06D-0DBF-7445-5DB7E0DE028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856D61F9-FF71-43D2-B620-08C209DE9C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CB899228-CBC5-B490-9707-754D79D9405A}"/>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1EC99D58-1350-E6B7-926D-057F078FD2C6}"/>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C71F47F9-5C23-DD9E-FFA2-8D40C9A37EF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45EA61CD-7B5C-3172-E001-5C6592D0364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E74C63E3-C0BD-6CBC-79B1-ABDE7F29D8C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11B9FD8E-8BFB-18C5-AF47-A2E156696D28}"/>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F03D429C-B35A-872D-4DD1-F477E87018A9}"/>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276242542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dien und Tex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744C269A-5DC3-4663-AD98-431030424418}"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août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30" name="Medienplatzhalter 28">
            <a:extLst>
              <a:ext uri="{FF2B5EF4-FFF2-40B4-BE49-F238E27FC236}">
                <a16:creationId xmlns:a16="http://schemas.microsoft.com/office/drawing/2014/main" id="{50D8B0C5-0795-99FE-C7E8-C4635AE5BC13}"/>
              </a:ext>
            </a:extLst>
          </p:cNvPr>
          <p:cNvSpPr>
            <a:spLocks noGrp="1"/>
          </p:cNvSpPr>
          <p:nvPr>
            <p:ph type="media" sz="quarter" idx="21"/>
          </p:nvPr>
        </p:nvSpPr>
        <p:spPr>
          <a:xfrm>
            <a:off x="430213" y="1497600"/>
            <a:ext cx="9824400" cy="4471200"/>
          </a:xfrm>
          <a:pattFill prst="lgCheck">
            <a:fgClr>
              <a:schemeClr val="bg1">
                <a:lumMod val="85000"/>
              </a:schemeClr>
            </a:fgClr>
            <a:bgClr>
              <a:schemeClr val="bg1"/>
            </a:bgClr>
          </a:pattFill>
        </p:spPr>
        <p:txBody>
          <a:bodyPr tIns="720000" anchor="ctr"/>
          <a:lstStyle>
            <a:lvl1pPr algn="ctr">
              <a:defRPr/>
            </a:lvl1pPr>
          </a:lstStyle>
          <a:p>
            <a:r>
              <a:rPr lang="de-DE" noProof="0"/>
              <a:t>Mediaclip durch Klicken auf Symbol hinzufügen</a:t>
            </a:r>
            <a:endParaRPr lang="de-CH" noProof="0" dirty="0"/>
          </a:p>
        </p:txBody>
      </p:sp>
    </p:spTree>
    <p:extLst>
      <p:ext uri="{BB962C8B-B14F-4D97-AF65-F5344CB8AC3E}">
        <p14:creationId xmlns:p14="http://schemas.microsoft.com/office/powerpoint/2010/main" val="245175380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435074" y="1497600"/>
            <a:ext cx="9824939"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F310C809-470D-4A12-9741-9E69BC52B95C}"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août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6" y="5822156"/>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Tree>
    <p:extLst>
      <p:ext uri="{BB962C8B-B14F-4D97-AF65-F5344CB8AC3E}">
        <p14:creationId xmlns:p14="http://schemas.microsoft.com/office/powerpoint/2010/main" val="11822014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442438"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7CB5B289-A93D-4CA2-9574-DCF63EE12553}"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août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7574"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5"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6" name="Bildplatzhalter 4">
            <a:extLst>
              <a:ext uri="{FF2B5EF4-FFF2-40B4-BE49-F238E27FC236}">
                <a16:creationId xmlns:a16="http://schemas.microsoft.com/office/drawing/2014/main" id="{19FE9F7B-6F30-4B0E-2C5B-120BE19C2164}"/>
              </a:ext>
            </a:extLst>
          </p:cNvPr>
          <p:cNvSpPr>
            <a:spLocks noGrp="1"/>
          </p:cNvSpPr>
          <p:nvPr>
            <p:ph type="pic" sz="quarter" idx="21"/>
          </p:nvPr>
        </p:nvSpPr>
        <p:spPr>
          <a:xfrm>
            <a:off x="431800"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7" name="Textplatzhalter 7">
            <a:extLst>
              <a:ext uri="{FF2B5EF4-FFF2-40B4-BE49-F238E27FC236}">
                <a16:creationId xmlns:a16="http://schemas.microsoft.com/office/drawing/2014/main" id="{1230C3DC-C81B-E6B7-B18B-F6D908F92EBF}"/>
              </a:ext>
            </a:extLst>
          </p:cNvPr>
          <p:cNvSpPr>
            <a:spLocks noGrp="1"/>
          </p:cNvSpPr>
          <p:nvPr>
            <p:ph type="body" sz="quarter" idx="22" hasCustomPrompt="1"/>
          </p:nvPr>
        </p:nvSpPr>
        <p:spPr>
          <a:xfrm>
            <a:off x="4866787"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8" name="Inhaltsplatzhalter 10">
            <a:extLst>
              <a:ext uri="{FF2B5EF4-FFF2-40B4-BE49-F238E27FC236}">
                <a16:creationId xmlns:a16="http://schemas.microsoft.com/office/drawing/2014/main" id="{A75A213B-CF7D-8367-1183-E926832A32B8}"/>
              </a:ext>
            </a:extLst>
          </p:cNvPr>
          <p:cNvSpPr>
            <a:spLocks noGrp="1"/>
          </p:cNvSpPr>
          <p:nvPr>
            <p:ph sz="quarter" idx="23" hasCustomPrompt="1"/>
          </p:nvPr>
        </p:nvSpPr>
        <p:spPr>
          <a:xfrm>
            <a:off x="5442437" y="6048000"/>
            <a:ext cx="4817575"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61038723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76B4B031-54BA-453A-B987-04DD93CCB186}"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7" name="Textplatzhalter 8">
            <a:extLst>
              <a:ext uri="{FF2B5EF4-FFF2-40B4-BE49-F238E27FC236}">
                <a16:creationId xmlns:a16="http://schemas.microsoft.com/office/drawing/2014/main" id="{005AB988-85B0-969B-28CD-5F83EEC1BDE6}"/>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8" name="Freeform 34">
            <a:extLst>
              <a:ext uri="{FF2B5EF4-FFF2-40B4-BE49-F238E27FC236}">
                <a16:creationId xmlns:a16="http://schemas.microsoft.com/office/drawing/2014/main" id="{5A85C351-75DE-61C2-CEB6-6826FBA649DB}"/>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CC55BD88-7CD5-9BAF-8AD7-731EB71ECEB9}"/>
              </a:ext>
            </a:extLst>
          </p:cNvPr>
          <p:cNvGrpSpPr/>
          <p:nvPr userDrawn="1"/>
        </p:nvGrpSpPr>
        <p:grpSpPr>
          <a:xfrm>
            <a:off x="8740853" y="491567"/>
            <a:ext cx="262653" cy="263973"/>
            <a:chOff x="952501" y="1052513"/>
            <a:chExt cx="315912" cy="317500"/>
          </a:xfrm>
        </p:grpSpPr>
        <p:sp>
          <p:nvSpPr>
            <p:cNvPr id="11" name="Freeform 26">
              <a:extLst>
                <a:ext uri="{FF2B5EF4-FFF2-40B4-BE49-F238E27FC236}">
                  <a16:creationId xmlns:a16="http://schemas.microsoft.com/office/drawing/2014/main" id="{1B30F710-F4DA-FDF7-228D-0211E2E7C2E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7">
              <a:extLst>
                <a:ext uri="{FF2B5EF4-FFF2-40B4-BE49-F238E27FC236}">
                  <a16:creationId xmlns:a16="http://schemas.microsoft.com/office/drawing/2014/main" id="{C76871F3-F355-FBA7-4927-000211B998A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8">
              <a:extLst>
                <a:ext uri="{FF2B5EF4-FFF2-40B4-BE49-F238E27FC236}">
                  <a16:creationId xmlns:a16="http://schemas.microsoft.com/office/drawing/2014/main" id="{7CAD65AA-299F-1B3B-C77B-8A1B8D9F9C7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9">
              <a:extLst>
                <a:ext uri="{FF2B5EF4-FFF2-40B4-BE49-F238E27FC236}">
                  <a16:creationId xmlns:a16="http://schemas.microsoft.com/office/drawing/2014/main" id="{24E6979D-2584-5895-420C-84740648BF0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5" name="Freeform 35">
            <a:extLst>
              <a:ext uri="{FF2B5EF4-FFF2-40B4-BE49-F238E27FC236}">
                <a16:creationId xmlns:a16="http://schemas.microsoft.com/office/drawing/2014/main" id="{CFD6419B-9F20-5329-BEDC-6A9C19AE79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6" name="Gruppieren 15">
            <a:extLst>
              <a:ext uri="{FF2B5EF4-FFF2-40B4-BE49-F238E27FC236}">
                <a16:creationId xmlns:a16="http://schemas.microsoft.com/office/drawing/2014/main" id="{E3CD7983-4514-5F45-7306-D8EFE06C73B5}"/>
              </a:ext>
            </a:extLst>
          </p:cNvPr>
          <p:cNvGrpSpPr/>
          <p:nvPr userDrawn="1"/>
        </p:nvGrpSpPr>
        <p:grpSpPr>
          <a:xfrm>
            <a:off x="7913824" y="470142"/>
            <a:ext cx="148238" cy="148983"/>
            <a:chOff x="952501" y="1052513"/>
            <a:chExt cx="315912" cy="317500"/>
          </a:xfrm>
        </p:grpSpPr>
        <p:sp>
          <p:nvSpPr>
            <p:cNvPr id="17" name="Freeform 26">
              <a:extLst>
                <a:ext uri="{FF2B5EF4-FFF2-40B4-BE49-F238E27FC236}">
                  <a16:creationId xmlns:a16="http://schemas.microsoft.com/office/drawing/2014/main" id="{05F90112-1F1A-0083-8EF6-3DB14422BEA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7">
              <a:extLst>
                <a:ext uri="{FF2B5EF4-FFF2-40B4-BE49-F238E27FC236}">
                  <a16:creationId xmlns:a16="http://schemas.microsoft.com/office/drawing/2014/main" id="{01CFA2C8-3B94-FD39-D1AA-9B907BE39432}"/>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8">
              <a:extLst>
                <a:ext uri="{FF2B5EF4-FFF2-40B4-BE49-F238E27FC236}">
                  <a16:creationId xmlns:a16="http://schemas.microsoft.com/office/drawing/2014/main" id="{3477FEE2-B998-C899-572C-C9389FF03AD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9">
              <a:extLst>
                <a:ext uri="{FF2B5EF4-FFF2-40B4-BE49-F238E27FC236}">
                  <a16:creationId xmlns:a16="http://schemas.microsoft.com/office/drawing/2014/main" id="{AFB13020-6B77-BD0F-98FC-CE565CE9C43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1" name="Freeform 22">
            <a:extLst>
              <a:ext uri="{FF2B5EF4-FFF2-40B4-BE49-F238E27FC236}">
                <a16:creationId xmlns:a16="http://schemas.microsoft.com/office/drawing/2014/main" id="{97C3DAD7-F0EF-E32E-05A6-7D3BADBBB757}"/>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Textplatzhalter 2">
            <a:extLst>
              <a:ext uri="{FF2B5EF4-FFF2-40B4-BE49-F238E27FC236}">
                <a16:creationId xmlns:a16="http://schemas.microsoft.com/office/drawing/2014/main" id="{7E1F57B4-C1DD-6342-ED14-01F1AD7D5388}"/>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83798440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9009C013-4A03-4DAC-A662-DCAD2C605822}" type="datetime2">
              <a:rPr lang="de-CH" noProof="0" smtClean="0"/>
              <a:t>Dienstag, 5. September 2023</a:t>
            </a:fld>
            <a:endParaRPr lang="de-CH" noProof="0"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DE" noProof="0"/>
              <a:t>Version août 2023</a:t>
            </a:r>
            <a:endParaRPr lang="de-CH" noProof="0"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Tree>
    <p:extLst>
      <p:ext uri="{BB962C8B-B14F-4D97-AF65-F5344CB8AC3E}">
        <p14:creationId xmlns:p14="http://schemas.microsoft.com/office/powerpoint/2010/main" val="400544614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5886532F-A13A-4132-8236-F19122010020}"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9" y="2704978"/>
            <a:ext cx="2280342" cy="2049462"/>
          </a:xfrm>
        </p:spPr>
        <p:txBody>
          <a:bodyPr/>
          <a:lstStyle>
            <a:lvl1pPr>
              <a:defRPr sz="16000" b="1">
                <a:solidFill>
                  <a:schemeClr val="bg1"/>
                </a:solidFill>
              </a:defRPr>
            </a:lvl1pPr>
          </a:lstStyle>
          <a:p>
            <a:pPr lvl="0"/>
            <a:r>
              <a:rPr lang="de-CH" noProof="0" dirty="0"/>
              <a:t>0</a:t>
            </a:r>
          </a:p>
        </p:txBody>
      </p:sp>
    </p:spTree>
    <p:extLst>
      <p:ext uri="{BB962C8B-B14F-4D97-AF65-F5344CB8AC3E}">
        <p14:creationId xmlns:p14="http://schemas.microsoft.com/office/powerpoint/2010/main" val="425750285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3E88D619-206E-425E-AD20-94E2C309D45D}"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7" y="2704978"/>
            <a:ext cx="3448169" cy="2049462"/>
          </a:xfrm>
        </p:spPr>
        <p:txBody>
          <a:bodyPr/>
          <a:lstStyle>
            <a:lvl1pPr>
              <a:defRPr sz="16000" b="1">
                <a:solidFill>
                  <a:schemeClr val="bg1"/>
                </a:solidFill>
              </a:defRPr>
            </a:lvl1pPr>
          </a:lstStyle>
          <a:p>
            <a:pPr lvl="0"/>
            <a:r>
              <a:rPr lang="de-CH" noProof="0" dirty="0"/>
              <a:t>0.0</a:t>
            </a:r>
          </a:p>
        </p:txBody>
      </p:sp>
    </p:spTree>
    <p:extLst>
      <p:ext uri="{BB962C8B-B14F-4D97-AF65-F5344CB8AC3E}">
        <p14:creationId xmlns:p14="http://schemas.microsoft.com/office/powerpoint/2010/main" val="362133294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45A85CAE-173B-4334-9CBC-727B8CA9CCED}"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3830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5438105" y="2783132"/>
            <a:ext cx="382972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8128109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8DABA423-54A0-4936-8576-6BCA7A657BC8}"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829383"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6241007" y="2783132"/>
            <a:ext cx="3041105" cy="2116800"/>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91052107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DCBE959A-B03C-40AA-AA7F-A2A8D6A2132D}"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282506844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E0B319F7-8739-49A0-A41E-E3BE6BBAE8E8}"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6" name="Textplatzhalter 15">
            <a:extLst>
              <a:ext uri="{FF2B5EF4-FFF2-40B4-BE49-F238E27FC236}">
                <a16:creationId xmlns:a16="http://schemas.microsoft.com/office/drawing/2014/main" id="{894F9D0E-F007-6DFF-2E1E-DE4236E80584}"/>
              </a:ext>
            </a:extLst>
          </p:cNvPr>
          <p:cNvSpPr>
            <a:spLocks noGrp="1"/>
          </p:cNvSpPr>
          <p:nvPr>
            <p:ph type="body" sz="quarter" idx="18" hasCustomPrompt="1"/>
          </p:nvPr>
        </p:nvSpPr>
        <p:spPr>
          <a:xfrm>
            <a:off x="612714" y="2179321"/>
            <a:ext cx="9464189" cy="426720"/>
          </a:xfrm>
          <a:solidFill>
            <a:schemeClr val="bg1"/>
          </a:solidFill>
        </p:spPr>
        <p:txBody>
          <a:bodyPr lIns="144000" bIns="18000" anchor="ctr"/>
          <a:lstStyle>
            <a:lvl1pPr>
              <a:defRPr sz="1400" b="1">
                <a:solidFill>
                  <a:schemeClr val="tx1"/>
                </a:solidFill>
              </a:defRPr>
            </a:lvl1pPr>
            <a:lvl2pPr>
              <a:defRPr sz="1800" b="1">
                <a:solidFill>
                  <a:schemeClr val="tx1"/>
                </a:solidFill>
              </a:defRPr>
            </a:lvl2pPr>
            <a:lvl3pPr>
              <a:defRPr sz="1800" b="1">
                <a:solidFill>
                  <a:schemeClr val="tx1"/>
                </a:solidFill>
              </a:defRPr>
            </a:lvl3pPr>
            <a:lvl4pPr>
              <a:defRPr sz="1800" b="1">
                <a:solidFill>
                  <a:schemeClr val="tx1"/>
                </a:solidFill>
              </a:defRPr>
            </a:lvl4pPr>
            <a:lvl5pPr>
              <a:defRPr sz="1800" b="1">
                <a:solidFill>
                  <a:schemeClr val="tx1"/>
                </a:solidFill>
              </a:defRPr>
            </a:lvl5pPr>
          </a:lstStyle>
          <a:p>
            <a:pPr lvl="0"/>
            <a:r>
              <a:rPr lang="de-CH" noProof="0" dirty="0"/>
              <a:t>Titel hinzufügen</a:t>
            </a:r>
          </a:p>
        </p:txBody>
      </p:sp>
    </p:spTree>
    <p:extLst>
      <p:ext uri="{BB962C8B-B14F-4D97-AF65-F5344CB8AC3E}">
        <p14:creationId xmlns:p14="http://schemas.microsoft.com/office/powerpoint/2010/main" val="23149013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mit Fläch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E4D2D84F-6AFC-4138-96ED-9710A58DB78E}"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août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000"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6043759"/>
            <a:ext cx="4816800" cy="854592"/>
          </a:xfrm>
          <a:noFill/>
        </p:spPr>
        <p:txBody>
          <a:bodyPr lIns="0" tIns="0" rIns="0" bIns="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Bildplatzhalter 4">
            <a:extLst>
              <a:ext uri="{FF2B5EF4-FFF2-40B4-BE49-F238E27FC236}">
                <a16:creationId xmlns:a16="http://schemas.microsoft.com/office/drawing/2014/main" id="{D5132CF9-B11C-9E12-2D6B-2BD259789E4B}"/>
              </a:ext>
            </a:extLst>
          </p:cNvPr>
          <p:cNvSpPr>
            <a:spLocks noGrp="1"/>
          </p:cNvSpPr>
          <p:nvPr>
            <p:ph type="pic" sz="quarter" idx="15"/>
          </p:nvPr>
        </p:nvSpPr>
        <p:spPr>
          <a:xfrm>
            <a:off x="612000" y="1497600"/>
            <a:ext cx="9477436" cy="44640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Tree>
    <p:extLst>
      <p:ext uri="{BB962C8B-B14F-4D97-AF65-F5344CB8AC3E}">
        <p14:creationId xmlns:p14="http://schemas.microsoft.com/office/powerpoint/2010/main" val="218611197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3" y="622130"/>
            <a:ext cx="7380000" cy="529415"/>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25500" y="1497600"/>
            <a:ext cx="9834513" cy="5621561"/>
          </a:xfrm>
        </p:spPr>
        <p:txBody>
          <a:bodyPr/>
          <a:lstStyle>
            <a:lvl1pPr>
              <a:defRPr/>
            </a:lvl1pPr>
          </a:lstStyle>
          <a:p>
            <a:pPr lvl="0"/>
            <a:r>
              <a:rPr lang="de-CH" dirty="0"/>
              <a:t>Inhalt hinzufügen</a:t>
            </a:r>
          </a:p>
          <a:p>
            <a:pPr lvl="1"/>
            <a:r>
              <a:rPr lang="de-CH" dirty="0"/>
              <a:t>Zweite </a:t>
            </a:r>
            <a:r>
              <a:rPr lang="de-CH" noProof="0" dirty="0"/>
              <a:t>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749DFA3-D8E4-4770-9326-CA036CAB06F5}" type="datetime2">
              <a:rPr lang="de-CH" smtClean="0"/>
              <a:t>Dienstag, 5. September 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DE"/>
              <a:t>Version août 2023</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9" name="Textplatzhalter 8">
            <a:extLst>
              <a:ext uri="{FF2B5EF4-FFF2-40B4-BE49-F238E27FC236}">
                <a16:creationId xmlns:a16="http://schemas.microsoft.com/office/drawing/2014/main" id="{99FBD30A-A70B-3198-ABA0-1D75E7D20285}"/>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dirty="0"/>
              <a:t>Kapiteltitel</a:t>
            </a:r>
          </a:p>
        </p:txBody>
      </p:sp>
      <p:sp>
        <p:nvSpPr>
          <p:cNvPr id="7" name="Freeform 34">
            <a:extLst>
              <a:ext uri="{FF2B5EF4-FFF2-40B4-BE49-F238E27FC236}">
                <a16:creationId xmlns:a16="http://schemas.microsoft.com/office/drawing/2014/main" id="{227A467A-8D6C-D3DB-D0A5-64FA9163DFFC}"/>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8" name="Gruppieren 7">
            <a:extLst>
              <a:ext uri="{FF2B5EF4-FFF2-40B4-BE49-F238E27FC236}">
                <a16:creationId xmlns:a16="http://schemas.microsoft.com/office/drawing/2014/main" id="{2A47CF9A-5144-6BF0-B995-C3FCACFB2CC5}"/>
              </a:ext>
            </a:extLst>
          </p:cNvPr>
          <p:cNvGrpSpPr/>
          <p:nvPr userDrawn="1"/>
        </p:nvGrpSpPr>
        <p:grpSpPr>
          <a:xfrm>
            <a:off x="8740853" y="491567"/>
            <a:ext cx="262653" cy="263973"/>
            <a:chOff x="952501" y="1052513"/>
            <a:chExt cx="315912" cy="317500"/>
          </a:xfrm>
        </p:grpSpPr>
        <p:sp>
          <p:nvSpPr>
            <p:cNvPr id="10" name="Freeform 26">
              <a:extLst>
                <a:ext uri="{FF2B5EF4-FFF2-40B4-BE49-F238E27FC236}">
                  <a16:creationId xmlns:a16="http://schemas.microsoft.com/office/drawing/2014/main" id="{BFF5BB53-58A6-99E2-47BB-38F68C71D7D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1" name="Freeform 27">
              <a:extLst>
                <a:ext uri="{FF2B5EF4-FFF2-40B4-BE49-F238E27FC236}">
                  <a16:creationId xmlns:a16="http://schemas.microsoft.com/office/drawing/2014/main" id="{A066B0A8-555B-1AA5-34DB-20B048A1934D}"/>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8">
              <a:extLst>
                <a:ext uri="{FF2B5EF4-FFF2-40B4-BE49-F238E27FC236}">
                  <a16:creationId xmlns:a16="http://schemas.microsoft.com/office/drawing/2014/main" id="{0DD5F108-E3A5-E3E3-BCF3-808061B85B66}"/>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9">
              <a:extLst>
                <a:ext uri="{FF2B5EF4-FFF2-40B4-BE49-F238E27FC236}">
                  <a16:creationId xmlns:a16="http://schemas.microsoft.com/office/drawing/2014/main" id="{AADA9FA5-C6BD-5CDD-89DE-6F15F583036E}"/>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4" name="Freeform 35">
            <a:extLst>
              <a:ext uri="{FF2B5EF4-FFF2-40B4-BE49-F238E27FC236}">
                <a16:creationId xmlns:a16="http://schemas.microsoft.com/office/drawing/2014/main" id="{36EFCC1B-79CC-1720-0026-3635072605D1}"/>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5" name="Gruppieren 14">
            <a:extLst>
              <a:ext uri="{FF2B5EF4-FFF2-40B4-BE49-F238E27FC236}">
                <a16:creationId xmlns:a16="http://schemas.microsoft.com/office/drawing/2014/main" id="{427596FB-55F2-B888-8DA4-D48EEE8645A6}"/>
              </a:ext>
            </a:extLst>
          </p:cNvPr>
          <p:cNvGrpSpPr/>
          <p:nvPr userDrawn="1"/>
        </p:nvGrpSpPr>
        <p:grpSpPr>
          <a:xfrm>
            <a:off x="7913824" y="470142"/>
            <a:ext cx="148238" cy="148983"/>
            <a:chOff x="952501" y="1052513"/>
            <a:chExt cx="315912" cy="317500"/>
          </a:xfrm>
        </p:grpSpPr>
        <p:sp>
          <p:nvSpPr>
            <p:cNvPr id="16" name="Freeform 26">
              <a:extLst>
                <a:ext uri="{FF2B5EF4-FFF2-40B4-BE49-F238E27FC236}">
                  <a16:creationId xmlns:a16="http://schemas.microsoft.com/office/drawing/2014/main" id="{4F33CD24-82F7-E506-7358-D387943B1FC0}"/>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7">
              <a:extLst>
                <a:ext uri="{FF2B5EF4-FFF2-40B4-BE49-F238E27FC236}">
                  <a16:creationId xmlns:a16="http://schemas.microsoft.com/office/drawing/2014/main" id="{84A88C5E-6E95-DDB5-0AC4-65FD42C6EEF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8">
              <a:extLst>
                <a:ext uri="{FF2B5EF4-FFF2-40B4-BE49-F238E27FC236}">
                  <a16:creationId xmlns:a16="http://schemas.microsoft.com/office/drawing/2014/main" id="{502F0EAA-9D62-0911-8748-60505B1C68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9">
              <a:extLst>
                <a:ext uri="{FF2B5EF4-FFF2-40B4-BE49-F238E27FC236}">
                  <a16:creationId xmlns:a16="http://schemas.microsoft.com/office/drawing/2014/main" id="{CDAC806D-BA79-928B-D109-60F315CD1595}"/>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0" name="Freeform 22">
            <a:extLst>
              <a:ext uri="{FF2B5EF4-FFF2-40B4-BE49-F238E27FC236}">
                <a16:creationId xmlns:a16="http://schemas.microsoft.com/office/drawing/2014/main" id="{5C818A77-CB55-A1DE-836F-A886E9B57DA2}"/>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Textplatzhalter 2">
            <a:extLst>
              <a:ext uri="{FF2B5EF4-FFF2-40B4-BE49-F238E27FC236}">
                <a16:creationId xmlns:a16="http://schemas.microsoft.com/office/drawing/2014/main" id="{77964D01-A22A-FFAC-6A18-258280943E6D}"/>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47957045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5074" y="622130"/>
            <a:ext cx="7380000" cy="529415"/>
          </a:xfrm>
          <a:prstGeom prst="rect">
            <a:avLst/>
          </a:prstGeom>
        </p:spPr>
        <p:txBody>
          <a:bodyPr vert="horz" lIns="0" tIns="0" rIns="0" bIns="0" rtlCol="0" anchor="t">
            <a:noAutofit/>
          </a:bodyPr>
          <a:lstStyle/>
          <a:p>
            <a:r>
              <a:rPr lang="de-CH" noProof="0" dirty="0"/>
              <a:t>Titel hinzufügen</a:t>
            </a:r>
          </a:p>
        </p:txBody>
      </p:sp>
      <p:sp>
        <p:nvSpPr>
          <p:cNvPr id="3" name="Textplatzhalter 2"/>
          <p:cNvSpPr>
            <a:spLocks noGrp="1"/>
          </p:cNvSpPr>
          <p:nvPr>
            <p:ph type="body" idx="1"/>
          </p:nvPr>
        </p:nvSpPr>
        <p:spPr>
          <a:xfrm>
            <a:off x="435074" y="1497600"/>
            <a:ext cx="9824939" cy="5621561"/>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2321570" y="7254000"/>
            <a:ext cx="1288800" cy="118800"/>
          </a:xfrm>
          <a:prstGeom prst="rect">
            <a:avLst/>
          </a:prstGeom>
        </p:spPr>
        <p:txBody>
          <a:bodyPr vert="horz" lIns="0" tIns="0" rIns="0" bIns="0" rtlCol="0" anchor="t" anchorCtr="0"/>
          <a:lstStyle>
            <a:lvl1pPr algn="ctr">
              <a:defRPr sz="700">
                <a:solidFill>
                  <a:schemeClr val="tx2"/>
                </a:solidFill>
              </a:defRPr>
            </a:lvl1pPr>
          </a:lstStyle>
          <a:p>
            <a:fld id="{A0AE198F-F4AB-440F-AF78-9E2D43752666}" type="datetime2">
              <a:rPr lang="de-CH" smtClean="0"/>
              <a:t>Dienstag, 5. September 2023</a:t>
            </a:fld>
            <a:endParaRPr lang="de-CH" dirty="0"/>
          </a:p>
        </p:txBody>
      </p:sp>
      <p:sp>
        <p:nvSpPr>
          <p:cNvPr id="5" name="Fußzeilenplatzhalter 4"/>
          <p:cNvSpPr>
            <a:spLocks noGrp="1"/>
          </p:cNvSpPr>
          <p:nvPr>
            <p:ph type="ftr" sz="quarter" idx="3"/>
          </p:nvPr>
        </p:nvSpPr>
        <p:spPr>
          <a:xfrm>
            <a:off x="3774295" y="7252323"/>
            <a:ext cx="779523" cy="118800"/>
          </a:xfrm>
          <a:prstGeom prst="rect">
            <a:avLst/>
          </a:prstGeom>
        </p:spPr>
        <p:txBody>
          <a:bodyPr vert="horz" lIns="0" tIns="0" rIns="0" bIns="0" rtlCol="0" anchor="t" anchorCtr="0"/>
          <a:lstStyle>
            <a:lvl1pPr algn="ctr">
              <a:defRPr sz="700">
                <a:solidFill>
                  <a:schemeClr val="tx2"/>
                </a:solidFill>
              </a:defRPr>
            </a:lvl1pPr>
          </a:lstStyle>
          <a:p>
            <a:r>
              <a:rPr lang="de-DE"/>
              <a:t>Version août 2023</a:t>
            </a:r>
            <a:endParaRPr lang="de-CH" dirty="0"/>
          </a:p>
        </p:txBody>
      </p:sp>
      <p:sp>
        <p:nvSpPr>
          <p:cNvPr id="6" name="Foliennummernplatzhalter 5"/>
          <p:cNvSpPr>
            <a:spLocks noGrp="1"/>
          </p:cNvSpPr>
          <p:nvPr>
            <p:ph type="sldNum" sz="quarter" idx="4"/>
          </p:nvPr>
        </p:nvSpPr>
        <p:spPr>
          <a:xfrm>
            <a:off x="9612721" y="7175520"/>
            <a:ext cx="653592" cy="158751"/>
          </a:xfrm>
          <a:prstGeom prst="rect">
            <a:avLst/>
          </a:prstGeom>
        </p:spPr>
        <p:txBody>
          <a:bodyPr vert="horz" lIns="0" tIns="0" rIns="0" bIns="0" rtlCol="0" anchor="t" anchorCtr="0"/>
          <a:lstStyle>
            <a:lvl1pPr algn="r">
              <a:defRPr sz="1200" b="1">
                <a:solidFill>
                  <a:schemeClr val="tx1"/>
                </a:solidFill>
              </a:defRPr>
            </a:lvl1pPr>
          </a:lstStyle>
          <a:p>
            <a:fld id="{442AD375-037F-43D0-B059-5172DA06796A}" type="slidenum">
              <a:rPr lang="de-CH" noProof="0" smtClean="0"/>
              <a:pPr/>
              <a:t>‹#›</a:t>
            </a:fld>
            <a:endParaRPr lang="de-CH" noProof="0"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9794426" y="6555907"/>
            <a:ext cx="1933221" cy="53989"/>
          </a:xfrm>
          <a:prstGeom prst="rect">
            <a:avLst/>
          </a:prstGeom>
          <a:noFill/>
        </p:spPr>
        <p:txBody>
          <a:bodyPr wrap="square" lIns="0" tIns="0" rIns="0" bIns="0" rtlCol="0">
            <a:spAutoFit/>
          </a:bodyPr>
          <a:lstStyle/>
          <a:p>
            <a:pPr algn="r"/>
            <a:r>
              <a:rPr lang="de-CH" sz="351" spc="35" baseline="0" noProof="0" dirty="0">
                <a:solidFill>
                  <a:schemeClr val="bg1">
                    <a:lumMod val="85000"/>
                  </a:schemeClr>
                </a:solidFill>
              </a:rPr>
              <a:t>Erstellt durch Vorlagenbauer.ch</a:t>
            </a:r>
          </a:p>
        </p:txBody>
      </p:sp>
      <p:sp>
        <p:nvSpPr>
          <p:cNvPr id="13" name="Textfeld 12">
            <a:extLst>
              <a:ext uri="{FF2B5EF4-FFF2-40B4-BE49-F238E27FC236}">
                <a16:creationId xmlns:a16="http://schemas.microsoft.com/office/drawing/2014/main" id="{49DCC6E7-1E58-1819-219B-EB780D48955B}"/>
              </a:ext>
            </a:extLst>
          </p:cNvPr>
          <p:cNvSpPr txBox="1"/>
          <p:nvPr userDrawn="1"/>
        </p:nvSpPr>
        <p:spPr>
          <a:xfrm>
            <a:off x="4696578" y="7252323"/>
            <a:ext cx="1477420" cy="107722"/>
          </a:xfrm>
          <a:prstGeom prst="rect">
            <a:avLst/>
          </a:prstGeom>
          <a:noFill/>
        </p:spPr>
        <p:txBody>
          <a:bodyPr wrap="square" lIns="0" tIns="0" rIns="0" bIns="0" rtlCol="0">
            <a:spAutoFit/>
          </a:bodyPr>
          <a:lstStyle/>
          <a:p>
            <a:r>
              <a:rPr lang="de-CH" sz="700" noProof="0" dirty="0">
                <a:solidFill>
                  <a:schemeClr val="tx2"/>
                </a:solidFill>
              </a:rPr>
              <a:t>© GVB (Gebäudeversicherung Bern)</a:t>
            </a:r>
          </a:p>
        </p:txBody>
      </p:sp>
      <p:pic>
        <p:nvPicPr>
          <p:cNvPr id="15" name="Grafik 14">
            <a:extLst>
              <a:ext uri="{FF2B5EF4-FFF2-40B4-BE49-F238E27FC236}">
                <a16:creationId xmlns:a16="http://schemas.microsoft.com/office/drawing/2014/main" id="{E2C7B68A-9BAC-02E5-757C-46BE2A6D5F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6564" y="7222646"/>
            <a:ext cx="502282" cy="122841"/>
          </a:xfrm>
          <a:prstGeom prst="rect">
            <a:avLst/>
          </a:prstGeom>
        </p:spPr>
      </p:pic>
      <p:pic>
        <p:nvPicPr>
          <p:cNvPr id="11" name="Grafik 10">
            <a:extLst>
              <a:ext uri="{FF2B5EF4-FFF2-40B4-BE49-F238E27FC236}">
                <a16:creationId xmlns:a16="http://schemas.microsoft.com/office/drawing/2014/main" id="{5AA395D7-B069-82D5-2833-9E2C072F53E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8470" y="7188311"/>
            <a:ext cx="1106568" cy="15302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1" r:id="rId3"/>
    <p:sldLayoutId id="2147483673" r:id="rId4"/>
    <p:sldLayoutId id="2147483672" r:id="rId5"/>
    <p:sldLayoutId id="2147483668" r:id="rId6"/>
    <p:sldLayoutId id="2147483669" r:id="rId7"/>
    <p:sldLayoutId id="2147483670" r:id="rId8"/>
    <p:sldLayoutId id="2147483659" r:id="rId9"/>
    <p:sldLayoutId id="2147483661" r:id="rId10"/>
    <p:sldLayoutId id="2147483674" r:id="rId11"/>
    <p:sldLayoutId id="2147483665" r:id="rId12"/>
    <p:sldLayoutId id="2147483675" r:id="rId13"/>
    <p:sldLayoutId id="2147483676" r:id="rId14"/>
    <p:sldLayoutId id="2147483663" r:id="rId15"/>
    <p:sldLayoutId id="2147483664" r:id="rId16"/>
  </p:sldLayoutIdLst>
  <p:hf hdr="0" dt="0"/>
  <p:txStyles>
    <p:titleStyle>
      <a:lvl1pPr algn="l" defTabSz="801929"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1" userDrawn="1">
          <p15:clr>
            <a:srgbClr val="A4A3A4"/>
          </p15:clr>
        </p15:guide>
        <p15:guide id="2" pos="6463" userDrawn="1">
          <p15:clr>
            <a:srgbClr val="A4A3A4"/>
          </p15:clr>
        </p15:guide>
        <p15:guide id="3" orient="horz" pos="4488" userDrawn="1">
          <p15:clr>
            <a:srgbClr val="A4A3A4"/>
          </p15:clr>
        </p15:guide>
        <p15:guide id="4" orient="horz" pos="944" userDrawn="1">
          <p15:clr>
            <a:srgbClr val="A4A3A4"/>
          </p15:clr>
        </p15:guide>
        <p15:guide id="5" orient="horz" pos="27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Ga20jKMZ9VA" TargetMode="External"/><Relationship Id="rId5" Type="http://schemas.openxmlformats.org/officeDocument/2006/relationships/image" Target="../media/image15.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F0117F3-4794-B07F-49D6-32D4614FA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73" y="503473"/>
            <a:ext cx="4536000" cy="2678850"/>
          </a:xfrm>
          <a:prstGeom prst="rect">
            <a:avLst/>
          </a:prstGeom>
        </p:spPr>
      </p:pic>
      <p:pic>
        <p:nvPicPr>
          <p:cNvPr id="6" name="Grafik 5">
            <a:extLst>
              <a:ext uri="{FF2B5EF4-FFF2-40B4-BE49-F238E27FC236}">
                <a16:creationId xmlns:a16="http://schemas.microsoft.com/office/drawing/2014/main" id="{8509527E-E6A7-F4A7-E6F5-1982D722F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000" y="1353600"/>
            <a:ext cx="4877159" cy="4874400"/>
          </a:xfrm>
          <a:prstGeom prst="rect">
            <a:avLst/>
          </a:prstGeom>
        </p:spPr>
      </p:pic>
      <p:grpSp>
        <p:nvGrpSpPr>
          <p:cNvPr id="9" name="Gruppieren 8">
            <a:extLst>
              <a:ext uri="{FF2B5EF4-FFF2-40B4-BE49-F238E27FC236}">
                <a16:creationId xmlns:a16="http://schemas.microsoft.com/office/drawing/2014/main" id="{E7836BD3-73D2-F028-CE8D-3FB317DE23A7}"/>
              </a:ext>
            </a:extLst>
          </p:cNvPr>
          <p:cNvGrpSpPr/>
          <p:nvPr/>
        </p:nvGrpSpPr>
        <p:grpSpPr>
          <a:xfrm>
            <a:off x="1863701" y="5824525"/>
            <a:ext cx="315912" cy="317500"/>
            <a:chOff x="952501" y="1052513"/>
            <a:chExt cx="315912" cy="317500"/>
          </a:xfrm>
        </p:grpSpPr>
        <p:sp>
          <p:nvSpPr>
            <p:cNvPr id="10" name="Freeform 26">
              <a:extLst>
                <a:ext uri="{FF2B5EF4-FFF2-40B4-BE49-F238E27FC236}">
                  <a16:creationId xmlns:a16="http://schemas.microsoft.com/office/drawing/2014/main" id="{5B8DEBCB-446E-8B4A-6765-A1CF8C31FB62}"/>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27">
              <a:extLst>
                <a:ext uri="{FF2B5EF4-FFF2-40B4-BE49-F238E27FC236}">
                  <a16:creationId xmlns:a16="http://schemas.microsoft.com/office/drawing/2014/main" id="{59CE548D-2A7D-EC41-9040-3F60822F0A4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28">
              <a:extLst>
                <a:ext uri="{FF2B5EF4-FFF2-40B4-BE49-F238E27FC236}">
                  <a16:creationId xmlns:a16="http://schemas.microsoft.com/office/drawing/2014/main" id="{80FDF63A-2BD6-5CDF-0FA6-E8572C39BA4F}"/>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29">
              <a:extLst>
                <a:ext uri="{FF2B5EF4-FFF2-40B4-BE49-F238E27FC236}">
                  <a16:creationId xmlns:a16="http://schemas.microsoft.com/office/drawing/2014/main" id="{97CF9E9F-82F8-A486-2695-F3814D181C9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4" name="Gruppieren 13">
            <a:extLst>
              <a:ext uri="{FF2B5EF4-FFF2-40B4-BE49-F238E27FC236}">
                <a16:creationId xmlns:a16="http://schemas.microsoft.com/office/drawing/2014/main" id="{04CE0C76-EA88-B37D-DCCF-760A32767A50}"/>
              </a:ext>
            </a:extLst>
          </p:cNvPr>
          <p:cNvGrpSpPr/>
          <p:nvPr/>
        </p:nvGrpSpPr>
        <p:grpSpPr>
          <a:xfrm>
            <a:off x="1577951" y="5464163"/>
            <a:ext cx="179388" cy="179387"/>
            <a:chOff x="666751" y="692151"/>
            <a:chExt cx="179388" cy="179387"/>
          </a:xfrm>
        </p:grpSpPr>
        <p:sp>
          <p:nvSpPr>
            <p:cNvPr id="15" name="Freeform 30">
              <a:extLst>
                <a:ext uri="{FF2B5EF4-FFF2-40B4-BE49-F238E27FC236}">
                  <a16:creationId xmlns:a16="http://schemas.microsoft.com/office/drawing/2014/main" id="{A3F47588-7EBB-B6A0-446A-8805E8AF6FC1}"/>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31">
              <a:extLst>
                <a:ext uri="{FF2B5EF4-FFF2-40B4-BE49-F238E27FC236}">
                  <a16:creationId xmlns:a16="http://schemas.microsoft.com/office/drawing/2014/main" id="{72B9ACF8-124F-A102-C3CA-59DC55052AD3}"/>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32">
              <a:extLst>
                <a:ext uri="{FF2B5EF4-FFF2-40B4-BE49-F238E27FC236}">
                  <a16:creationId xmlns:a16="http://schemas.microsoft.com/office/drawing/2014/main" id="{74D71D59-7292-A5E8-AF5B-93D225098884}"/>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8" name="Freeform 33">
              <a:extLst>
                <a:ext uri="{FF2B5EF4-FFF2-40B4-BE49-F238E27FC236}">
                  <a16:creationId xmlns:a16="http://schemas.microsoft.com/office/drawing/2014/main" id="{198118E1-BB90-4E5A-764E-C2D17F51780F}"/>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9" name="Freeform 34">
            <a:extLst>
              <a:ext uri="{FF2B5EF4-FFF2-40B4-BE49-F238E27FC236}">
                <a16:creationId xmlns:a16="http://schemas.microsoft.com/office/drawing/2014/main" id="{87ED9042-B9B4-84BE-135E-2625459E581E}"/>
              </a:ext>
            </a:extLst>
          </p:cNvPr>
          <p:cNvSpPr>
            <a:spLocks/>
          </p:cNvSpPr>
          <p:nvPr/>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35">
            <a:extLst>
              <a:ext uri="{FF2B5EF4-FFF2-40B4-BE49-F238E27FC236}">
                <a16:creationId xmlns:a16="http://schemas.microsoft.com/office/drawing/2014/main" id="{0FD6AC10-CD89-5E3C-3053-E10903681C50}"/>
              </a:ext>
            </a:extLst>
          </p:cNvPr>
          <p:cNvSpPr>
            <a:spLocks/>
          </p:cNvSpPr>
          <p:nvPr/>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1" name="Gruppieren 20">
            <a:extLst>
              <a:ext uri="{FF2B5EF4-FFF2-40B4-BE49-F238E27FC236}">
                <a16:creationId xmlns:a16="http://schemas.microsoft.com/office/drawing/2014/main" id="{E084386A-6A2D-D94F-9AE9-30EB37711E1C}"/>
              </a:ext>
            </a:extLst>
          </p:cNvPr>
          <p:cNvGrpSpPr/>
          <p:nvPr/>
        </p:nvGrpSpPr>
        <p:grpSpPr>
          <a:xfrm>
            <a:off x="7762635" y="4591496"/>
            <a:ext cx="1754187" cy="1741487"/>
            <a:chOff x="7762635" y="4591496"/>
            <a:chExt cx="1754187" cy="1741487"/>
          </a:xfrm>
        </p:grpSpPr>
        <p:sp>
          <p:nvSpPr>
            <p:cNvPr id="22" name="Freeform 21">
              <a:extLst>
                <a:ext uri="{FF2B5EF4-FFF2-40B4-BE49-F238E27FC236}">
                  <a16:creationId xmlns:a16="http://schemas.microsoft.com/office/drawing/2014/main" id="{8FF06A9B-8362-43FA-B53F-E3D884A47EFF}"/>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22">
              <a:extLst>
                <a:ext uri="{FF2B5EF4-FFF2-40B4-BE49-F238E27FC236}">
                  <a16:creationId xmlns:a16="http://schemas.microsoft.com/office/drawing/2014/main" id="{B01FF690-7121-A963-D862-E9810C6517FB}"/>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4" name="Freeform 44">
            <a:extLst>
              <a:ext uri="{FF2B5EF4-FFF2-40B4-BE49-F238E27FC236}">
                <a16:creationId xmlns:a16="http://schemas.microsoft.com/office/drawing/2014/main" id="{DC41FBE0-CBA1-6862-61D5-9053559AAEAA}"/>
              </a:ext>
            </a:extLst>
          </p:cNvPr>
          <p:cNvSpPr>
            <a:spLocks/>
          </p:cNvSpPr>
          <p:nvPr/>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43">
            <a:extLst>
              <a:ext uri="{FF2B5EF4-FFF2-40B4-BE49-F238E27FC236}">
                <a16:creationId xmlns:a16="http://schemas.microsoft.com/office/drawing/2014/main" id="{E08C707C-073D-111B-2D2C-6EBFDD33A3AB}"/>
              </a:ext>
            </a:extLst>
          </p:cNvPr>
          <p:cNvSpPr>
            <a:spLocks/>
          </p:cNvSpPr>
          <p:nvPr/>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6" name="Gruppieren 25">
            <a:extLst>
              <a:ext uri="{FF2B5EF4-FFF2-40B4-BE49-F238E27FC236}">
                <a16:creationId xmlns:a16="http://schemas.microsoft.com/office/drawing/2014/main" id="{304ED8B0-4E7B-11CA-5CC0-D39302E0F86B}"/>
              </a:ext>
            </a:extLst>
          </p:cNvPr>
          <p:cNvGrpSpPr/>
          <p:nvPr/>
        </p:nvGrpSpPr>
        <p:grpSpPr>
          <a:xfrm>
            <a:off x="8814196" y="3802955"/>
            <a:ext cx="317501" cy="317500"/>
            <a:chOff x="712787" y="2148794"/>
            <a:chExt cx="317501" cy="317500"/>
          </a:xfrm>
        </p:grpSpPr>
        <p:sp>
          <p:nvSpPr>
            <p:cNvPr id="27" name="Freeform 39">
              <a:extLst>
                <a:ext uri="{FF2B5EF4-FFF2-40B4-BE49-F238E27FC236}">
                  <a16:creationId xmlns:a16="http://schemas.microsoft.com/office/drawing/2014/main" id="{3FB2E72D-8585-6EDD-625D-C605B3E6C186}"/>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40">
              <a:extLst>
                <a:ext uri="{FF2B5EF4-FFF2-40B4-BE49-F238E27FC236}">
                  <a16:creationId xmlns:a16="http://schemas.microsoft.com/office/drawing/2014/main" id="{B10F691D-3CF5-B857-951D-9ED6BF2AFEF3}"/>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41">
              <a:extLst>
                <a:ext uri="{FF2B5EF4-FFF2-40B4-BE49-F238E27FC236}">
                  <a16:creationId xmlns:a16="http://schemas.microsoft.com/office/drawing/2014/main" id="{51EB6BC3-0B99-850D-47B3-4D98A678F43D}"/>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0" name="Freeform 42">
              <a:extLst>
                <a:ext uri="{FF2B5EF4-FFF2-40B4-BE49-F238E27FC236}">
                  <a16:creationId xmlns:a16="http://schemas.microsoft.com/office/drawing/2014/main" id="{E5992D78-B099-0158-F6DD-558C6253F48D}"/>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31" name="Gruppieren 30">
            <a:extLst>
              <a:ext uri="{FF2B5EF4-FFF2-40B4-BE49-F238E27FC236}">
                <a16:creationId xmlns:a16="http://schemas.microsoft.com/office/drawing/2014/main" id="{0A00058B-3BFC-8DAC-0057-FAB45E4E9300}"/>
              </a:ext>
            </a:extLst>
          </p:cNvPr>
          <p:cNvGrpSpPr/>
          <p:nvPr/>
        </p:nvGrpSpPr>
        <p:grpSpPr>
          <a:xfrm>
            <a:off x="9508766" y="6266765"/>
            <a:ext cx="315912" cy="317500"/>
            <a:chOff x="952501" y="1052513"/>
            <a:chExt cx="315912" cy="317500"/>
          </a:xfrm>
        </p:grpSpPr>
        <p:sp>
          <p:nvSpPr>
            <p:cNvPr id="32" name="Freeform 26">
              <a:extLst>
                <a:ext uri="{FF2B5EF4-FFF2-40B4-BE49-F238E27FC236}">
                  <a16:creationId xmlns:a16="http://schemas.microsoft.com/office/drawing/2014/main" id="{409CC740-1E43-9126-4FD1-33DDFB191CDC}"/>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27">
              <a:extLst>
                <a:ext uri="{FF2B5EF4-FFF2-40B4-BE49-F238E27FC236}">
                  <a16:creationId xmlns:a16="http://schemas.microsoft.com/office/drawing/2014/main" id="{79546FF8-845E-14A1-E4D8-8D850DF80BA1}"/>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28">
              <a:extLst>
                <a:ext uri="{FF2B5EF4-FFF2-40B4-BE49-F238E27FC236}">
                  <a16:creationId xmlns:a16="http://schemas.microsoft.com/office/drawing/2014/main" id="{613EEBFB-1E18-15CF-957B-4845DE634B69}"/>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5" name="Freeform 29">
              <a:extLst>
                <a:ext uri="{FF2B5EF4-FFF2-40B4-BE49-F238E27FC236}">
                  <a16:creationId xmlns:a16="http://schemas.microsoft.com/office/drawing/2014/main" id="{93C44E18-9E41-92DC-41E3-20AA2E8395D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41917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t="18563" b="8083"/>
          <a:stretch/>
        </p:blipFill>
        <p:spPr>
          <a:xfrm>
            <a:off x="-1" y="1187549"/>
            <a:ext cx="10691813" cy="5544616"/>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2.1</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1745506" y="1259557"/>
            <a:ext cx="1599122" cy="792088"/>
          </a:xfrm>
          <a:prstGeom prst="wedgeRectCallout">
            <a:avLst>
              <a:gd name="adj1" fmla="val -60774"/>
              <a:gd name="adj2" fmla="val -2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Avant de commencer l'expérience, demandez-vous à nouveau si la matière brûle ou non</a:t>
            </a:r>
            <a:r>
              <a:rPr lang="de-CH" sz="1000" dirty="0">
                <a:solidFill>
                  <a:schemeClr val="bg1"/>
                </a:solidFill>
              </a:rPr>
              <a:t>.</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Ces matières brûlent-elles ? </a:t>
            </a:r>
            <a:r>
              <a:rPr lang="fr-CH" sz="1600" dirty="0"/>
              <a:t>Partie </a:t>
            </a:r>
            <a:r>
              <a:rPr lang="de-CH" sz="1600" noProof="0" dirty="0"/>
              <a:t>2</a:t>
            </a:r>
            <a:endParaRPr lang="de-CH" noProof="0"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Qu’est-ce qui brûle ?</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12" name="Sprechblase: rechteckig 15">
            <a:extLst>
              <a:ext uri="{FF2B5EF4-FFF2-40B4-BE49-F238E27FC236}">
                <a16:creationId xmlns:a16="http://schemas.microsoft.com/office/drawing/2014/main" id="{DFB3A577-FC3A-BA3D-212E-AB97A2AD973D}"/>
              </a:ext>
            </a:extLst>
          </p:cNvPr>
          <p:cNvSpPr/>
          <p:nvPr/>
        </p:nvSpPr>
        <p:spPr>
          <a:xfrm>
            <a:off x="881410" y="6321609"/>
            <a:ext cx="3764573" cy="563458"/>
          </a:xfrm>
          <a:prstGeom prst="wedgeRectCallout">
            <a:avLst>
              <a:gd name="adj1" fmla="val 59307"/>
              <a:gd name="adj2" fmla="val -23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t>Et que pensez-vous des liquides ? Est-ce qu'ils brûlent ?</a:t>
            </a:r>
          </a:p>
          <a:p>
            <a:r>
              <a:rPr lang="fr-CH" sz="1000" dirty="0"/>
              <a:t>L’</a:t>
            </a:r>
            <a:r>
              <a:rPr lang="fr-CH" sz="1000" dirty="0" err="1"/>
              <a:t>enseignant∙e</a:t>
            </a:r>
            <a:r>
              <a:rPr lang="fr-CH" sz="1000" dirty="0"/>
              <a:t> teste avec vous différentes huiles et évent. d'autres liquides.</a:t>
            </a:r>
            <a:endParaRPr lang="de-CH" sz="1000" dirty="0"/>
          </a:p>
          <a:p>
            <a:endParaRPr lang="de-CH" sz="1000" dirty="0"/>
          </a:p>
        </p:txBody>
      </p:sp>
      <p:pic>
        <p:nvPicPr>
          <p:cNvPr id="13" name="Grafik 12">
            <a:extLst>
              <a:ext uri="{FF2B5EF4-FFF2-40B4-BE49-F238E27FC236}">
                <a16:creationId xmlns:a16="http://schemas.microsoft.com/office/drawing/2014/main" id="{2E94FB80-A7B1-97CC-D94F-A21221D69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92391" y="5655519"/>
            <a:ext cx="1470005" cy="1470005"/>
          </a:xfrm>
          <a:prstGeom prst="rect">
            <a:avLst/>
          </a:prstGeom>
        </p:spPr>
      </p:pic>
      <p:pic>
        <p:nvPicPr>
          <p:cNvPr id="14"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342952" y="886837"/>
            <a:ext cx="1428153" cy="1428153"/>
          </a:xfrm>
          <a:prstGeom prst="rect">
            <a:avLst/>
          </a:prstGeom>
        </p:spPr>
      </p:pic>
    </p:spTree>
    <p:extLst>
      <p:ext uri="{BB962C8B-B14F-4D97-AF65-F5344CB8AC3E}">
        <p14:creationId xmlns:p14="http://schemas.microsoft.com/office/powerpoint/2010/main" val="170794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fr-CH" dirty="0"/>
              <a:t>La forme fait aussi la différence</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p:txBody>
          <a:bodyPr/>
          <a:lstStyle/>
          <a:p>
            <a:r>
              <a:rPr lang="fr-CH" sz="1800" b="1" dirty="0"/>
              <a:t>Quand le bois brûle-t-il mieux ?</a:t>
            </a:r>
          </a:p>
          <a:p>
            <a:endParaRPr lang="de-CH" noProof="0" dirty="0"/>
          </a:p>
          <a:p>
            <a:r>
              <a:rPr lang="fr-CH" dirty="0"/>
              <a:t>Vous avez fait un test avec du bois sous deux formes différentes. Quelle était la différence ? Quel bois brûlait le mieux ?</a:t>
            </a:r>
          </a:p>
          <a:p>
            <a:endParaRPr lang="de-DE" noProof="0" dirty="0"/>
          </a:p>
          <a:p>
            <a:endParaRPr lang="de-CH" noProof="0"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fr-CH" dirty="0"/>
              <a:t>Qu’est-ce qui brûle ?</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2.1</a:t>
            </a:r>
          </a:p>
        </p:txBody>
      </p:sp>
      <p:sp>
        <p:nvSpPr>
          <p:cNvPr id="6" name="Fußzeilenplatzhalter 5">
            <a:extLst>
              <a:ext uri="{FF2B5EF4-FFF2-40B4-BE49-F238E27FC236}">
                <a16:creationId xmlns:a16="http://schemas.microsoft.com/office/drawing/2014/main" id="{C8B0F776-31F2-4007-97AF-66A7E3EEF54C}"/>
              </a:ext>
            </a:extLst>
          </p:cNvPr>
          <p:cNvSpPr>
            <a:spLocks noGrp="1"/>
          </p:cNvSpPr>
          <p:nvPr>
            <p:ph type="ftr" sz="quarter" idx="11"/>
          </p:nvPr>
        </p:nvSpPr>
        <p:spPr/>
        <p:txBody>
          <a:bodyPr/>
          <a:lstStyle/>
          <a:p>
            <a:r>
              <a:rPr lang="de-DE" noProof="0"/>
              <a:t>Version août 2023</a:t>
            </a:r>
            <a:endParaRPr lang="de-CH" noProof="0" dirty="0"/>
          </a:p>
        </p:txBody>
      </p:sp>
      <p:pic>
        <p:nvPicPr>
          <p:cNvPr id="10" name="Grafik 9">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00" y="2843733"/>
            <a:ext cx="1215822" cy="1215822"/>
          </a:xfrm>
          <a:prstGeom prst="rect">
            <a:avLst/>
          </a:prstGeom>
        </p:spPr>
      </p:pic>
      <p:sp>
        <p:nvSpPr>
          <p:cNvPr id="11" name="Sprechblase: rechteckig 15">
            <a:extLst>
              <a:ext uri="{FF2B5EF4-FFF2-40B4-BE49-F238E27FC236}">
                <a16:creationId xmlns:a16="http://schemas.microsoft.com/office/drawing/2014/main" id="{DFB3A577-FC3A-BA3D-212E-AB97A2AD973D}"/>
              </a:ext>
            </a:extLst>
          </p:cNvPr>
          <p:cNvSpPr/>
          <p:nvPr/>
        </p:nvSpPr>
        <p:spPr>
          <a:xfrm>
            <a:off x="1961530" y="2991781"/>
            <a:ext cx="2808312" cy="1067774"/>
          </a:xfrm>
          <a:prstGeom prst="wedgeRectCallout">
            <a:avLst>
              <a:gd name="adj1" fmla="val -64501"/>
              <a:gd name="adj2" fmla="val -18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fr-CH" sz="1400" dirty="0">
                <a:solidFill>
                  <a:schemeClr val="bg1"/>
                </a:solidFill>
              </a:rPr>
              <a:t>Réfléchissez pour quelles raisons c’est ainsi.</a:t>
            </a:r>
            <a:endParaRPr lang="de-DE" dirty="0">
              <a:solidFill>
                <a:schemeClr val="bg1"/>
              </a:solidFill>
            </a:endParaRPr>
          </a:p>
          <a:p>
            <a:pPr>
              <a:spcAft>
                <a:spcPts val="200"/>
              </a:spcAft>
            </a:pPr>
            <a:r>
              <a:rPr lang="fr-CH" sz="1400" dirty="0">
                <a:solidFill>
                  <a:schemeClr val="bg1"/>
                </a:solidFill>
              </a:rPr>
              <a:t>Connaissez-vous d'autres cas similaires ?</a:t>
            </a:r>
          </a:p>
        </p:txBody>
      </p:sp>
      <p:sp>
        <p:nvSpPr>
          <p:cNvPr id="13" name="Sprechblase: rechteckig 16">
            <a:extLst>
              <a:ext uri="{FF2B5EF4-FFF2-40B4-BE49-F238E27FC236}">
                <a16:creationId xmlns:a16="http://schemas.microsoft.com/office/drawing/2014/main" id="{FA3A216B-0F47-470B-467B-1D1C01E57780}"/>
              </a:ext>
            </a:extLst>
          </p:cNvPr>
          <p:cNvSpPr/>
          <p:nvPr/>
        </p:nvSpPr>
        <p:spPr>
          <a:xfrm>
            <a:off x="3689722" y="5287077"/>
            <a:ext cx="3890305" cy="797016"/>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dirty="0">
                <a:solidFill>
                  <a:schemeClr val="bg1"/>
                </a:solidFill>
              </a:rPr>
              <a:t>Regardez les expériences de démonstration. Qu'est-ce que vous observez ? Discutez ensemble des dangers potentiels.</a:t>
            </a:r>
            <a:endParaRPr lang="de-CH" dirty="0">
              <a:solidFill>
                <a:schemeClr val="bg1"/>
              </a:solidFill>
            </a:endParaRPr>
          </a:p>
        </p:txBody>
      </p:sp>
      <p:pic>
        <p:nvPicPr>
          <p:cNvPr id="14" name="Grafik 13">
            <a:extLst>
              <a:ext uri="{FF2B5EF4-FFF2-40B4-BE49-F238E27FC236}">
                <a16:creationId xmlns:a16="http://schemas.microsoft.com/office/drawing/2014/main" id="{DF16B744-B50B-1027-9118-38493A020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11801" y="5219997"/>
            <a:ext cx="1366839" cy="1366839"/>
          </a:xfrm>
          <a:prstGeom prst="rect">
            <a:avLst/>
          </a:prstGeom>
        </p:spPr>
      </p:pic>
      <p:pic>
        <p:nvPicPr>
          <p:cNvPr id="15" name="Grafik 14"/>
          <p:cNvPicPr>
            <a:picLocks noChangeAspect="1"/>
          </p:cNvPicPr>
          <p:nvPr/>
        </p:nvPicPr>
        <p:blipFill rotWithShape="1">
          <a:blip r:embed="rId5"/>
          <a:srcRect l="6897" t="32852" r="76939" b="50953"/>
          <a:stretch/>
        </p:blipFill>
        <p:spPr>
          <a:xfrm>
            <a:off x="6164980" y="2154729"/>
            <a:ext cx="1728192" cy="1224136"/>
          </a:xfrm>
          <a:prstGeom prst="rect">
            <a:avLst/>
          </a:prstGeom>
        </p:spPr>
      </p:pic>
      <p:pic>
        <p:nvPicPr>
          <p:cNvPr id="17" name="Grafik 16"/>
          <p:cNvPicPr>
            <a:picLocks noChangeAspect="1"/>
          </p:cNvPicPr>
          <p:nvPr/>
        </p:nvPicPr>
        <p:blipFill rotWithShape="1">
          <a:blip r:embed="rId6"/>
          <a:srcRect l="41245" t="58574" r="44612" b="23325"/>
          <a:stretch/>
        </p:blipFill>
        <p:spPr>
          <a:xfrm>
            <a:off x="7346967" y="2853091"/>
            <a:ext cx="1512168" cy="1368152"/>
          </a:xfrm>
          <a:prstGeom prst="rect">
            <a:avLst/>
          </a:prstGeom>
        </p:spPr>
      </p:pic>
    </p:spTree>
    <p:extLst>
      <p:ext uri="{BB962C8B-B14F-4D97-AF65-F5344CB8AC3E}">
        <p14:creationId xmlns:p14="http://schemas.microsoft.com/office/powerpoint/2010/main" val="79261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2.2</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12</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fr-CH" dirty="0"/>
              <a:t>Vitesse à laquelle un feu se propage</a:t>
            </a:r>
          </a:p>
        </p:txBody>
      </p:sp>
      <p:sp>
        <p:nvSpPr>
          <p:cNvPr id="4" name="Textplatzhalter 3"/>
          <p:cNvSpPr>
            <a:spLocks noGrp="1"/>
          </p:cNvSpPr>
          <p:nvPr>
            <p:ph type="body" sz="quarter" idx="14"/>
          </p:nvPr>
        </p:nvSpPr>
        <p:spPr/>
        <p:txBody>
          <a:bodyPr/>
          <a:lstStyle/>
          <a:p>
            <a:r>
              <a:rPr lang="de-DE" dirty="0"/>
              <a:t>2.2</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2731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1334970620"/>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a:t>
                      </a:r>
                      <a:r>
                        <a:rPr lang="fr-CH" sz="1100" noProof="0" dirty="0"/>
                        <a:t>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des</a:t>
                      </a:r>
                      <a:r>
                        <a:rPr lang="de-CH" sz="1100" baseline="0" dirty="0"/>
                        <a:t> </a:t>
                      </a:r>
                      <a:r>
                        <a:rPr lang="fr-CH" sz="1100" baseline="0" noProof="0" dirty="0"/>
                        <a:t>diapositives</a:t>
                      </a:r>
                      <a:r>
                        <a:rPr lang="de-CH" sz="1100" baseline="0" dirty="0">
                          <a:solidFill>
                            <a:schemeClr val="tx1"/>
                          </a:solidFill>
                        </a:rPr>
                        <a:t> </a:t>
                      </a:r>
                      <a:r>
                        <a:rPr lang="fr-CH" sz="1100" baseline="0" noProof="0" dirty="0">
                          <a:solidFill>
                            <a:schemeClr val="tx1"/>
                          </a:solidFill>
                        </a:rPr>
                        <a:t>16 et</a:t>
                      </a:r>
                      <a:r>
                        <a:rPr lang="fr-CH" sz="1100" baseline="0" noProof="0" dirty="0"/>
                        <a:t> </a:t>
                      </a:r>
                      <a:r>
                        <a:rPr lang="de-CH" sz="1100" baseline="0" dirty="0"/>
                        <a:t>19</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t>Aucune</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2.2</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13</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fr-CH" dirty="0"/>
              <a:t>Objectifs pédagogiques et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592288"/>
          </a:xfrm>
        </p:spPr>
        <p:txBody>
          <a:bodyPr/>
          <a:lstStyle/>
          <a:p>
            <a:r>
              <a:rPr lang="fr-CH" sz="1400" b="1" noProof="0" dirty="0"/>
              <a:t>Objectifs pédagogiques (contenu)</a:t>
            </a:r>
          </a:p>
          <a:p>
            <a:endParaRPr lang="de-CH" noProof="0" dirty="0"/>
          </a:p>
          <a:p>
            <a:r>
              <a:rPr lang="fr-CH" dirty="0"/>
              <a:t>Les élèves sont conscients de la vitesse de propagation d'un feu et peuvent la décrire dans leurs propres termes</a:t>
            </a:r>
            <a:r>
              <a:rPr lang="de-CH" dirty="0"/>
              <a:t>.</a:t>
            </a:r>
          </a:p>
          <a:p>
            <a:endParaRPr lang="de-DE" sz="800" dirty="0"/>
          </a:p>
          <a:p>
            <a:r>
              <a:rPr lang="fr-CH" dirty="0"/>
              <a:t>Les élèves peuvent nommer les trois causes d'incendie les plus fréquentes et connaissent la manière de les éviter</a:t>
            </a:r>
            <a:r>
              <a:rPr lang="de-CH" dirty="0"/>
              <a:t>.</a:t>
            </a:r>
          </a:p>
          <a:p>
            <a:endParaRPr lang="de-CH" sz="800"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571924"/>
            <a:ext cx="2228400" cy="1643899"/>
          </a:xfrm>
        </p:spPr>
        <p:txBody>
          <a:bodyPr/>
          <a:lstStyle/>
          <a:p>
            <a:r>
              <a:rPr lang="fr-CH" sz="1400" b="1" noProof="0" dirty="0"/>
              <a:t>Objectif pédagogique (transversalité)</a:t>
            </a:r>
          </a:p>
          <a:p>
            <a:endParaRPr lang="de-CH" noProof="0" dirty="0"/>
          </a:p>
          <a:p>
            <a:r>
              <a:rPr lang="fr-CH" dirty="0"/>
              <a:t>Les élèves peuvent transposer sur une fiche de travail les principales informations données dans un court-métrage</a:t>
            </a:r>
            <a:r>
              <a:rPr lang="de-CH" dirty="0"/>
              <a:t>.</a:t>
            </a:r>
          </a:p>
          <a:p>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fr-CH" dirty="0"/>
              <a:t>Vitesse à laquelle un feu se propage</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août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290590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2.2</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14</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fr-CH" dirty="0"/>
              <a:t>Objectifs pédagogiques</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fr-CH" sz="1400" b="1" noProof="0" dirty="0"/>
              <a:t>Objectif pédagogique 1</a:t>
            </a:r>
          </a:p>
          <a:p>
            <a:endParaRPr lang="fr-CH" sz="1400" noProof="0" dirty="0"/>
          </a:p>
          <a:p>
            <a:r>
              <a:rPr lang="fr-CH" sz="1400" dirty="0"/>
              <a:t>Objectif formulé individuellement</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fr-CH" sz="1400" b="1" noProof="0" dirty="0"/>
              <a:t>Objectif pédagogique 2</a:t>
            </a:r>
          </a:p>
          <a:p>
            <a:endParaRPr lang="fr-CH" sz="1400" noProof="0" dirty="0"/>
          </a:p>
          <a:p>
            <a:r>
              <a:rPr lang="fr-CH" sz="1400" dirty="0"/>
              <a:t>Objectif formulé individuellement</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fr-CH" dirty="0"/>
              <a:t>Vitesse à laquelle un feu se propage</a:t>
            </a:r>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243579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Propagation d’un incendie</a:t>
            </a:r>
          </a:p>
        </p:txBody>
      </p:sp>
      <p:sp>
        <p:nvSpPr>
          <p:cNvPr id="4" name="Fußzeilenplatzhalter 3"/>
          <p:cNvSpPr>
            <a:spLocks noGrp="1"/>
          </p:cNvSpPr>
          <p:nvPr>
            <p:ph type="ftr" sz="quarter" idx="15"/>
          </p:nvPr>
        </p:nvSpPr>
        <p:spPr/>
        <p:txBody>
          <a:bodyPr/>
          <a:lstStyle/>
          <a:p>
            <a:r>
              <a:rPr lang="de-DE" noProof="0"/>
              <a:t>Version août 2023</a:t>
            </a:r>
            <a:endParaRPr lang="de-CH" noProof="0" dirty="0"/>
          </a:p>
        </p:txBody>
      </p:sp>
      <p:sp>
        <p:nvSpPr>
          <p:cNvPr id="5" name="Foliennummernplatzhalter 4"/>
          <p:cNvSpPr>
            <a:spLocks noGrp="1"/>
          </p:cNvSpPr>
          <p:nvPr>
            <p:ph type="sldNum" sz="quarter" idx="16"/>
          </p:nvPr>
        </p:nvSpPr>
        <p:spPr/>
        <p:txBody>
          <a:bodyPr/>
          <a:lstStyle/>
          <a:p>
            <a:fld id="{442AD375-037F-43D0-B059-5172DA06796A}" type="slidenum">
              <a:rPr lang="de-CH" noProof="0" smtClean="0"/>
              <a:pPr/>
              <a:t>15</a:t>
            </a:fld>
            <a:endParaRPr lang="de-CH" noProof="0" dirty="0"/>
          </a:p>
        </p:txBody>
      </p:sp>
      <p:sp>
        <p:nvSpPr>
          <p:cNvPr id="6" name="Inhaltsplatzhalter 5"/>
          <p:cNvSpPr>
            <a:spLocks noGrp="1"/>
          </p:cNvSpPr>
          <p:nvPr>
            <p:ph sz="quarter" idx="17"/>
          </p:nvPr>
        </p:nvSpPr>
        <p:spPr/>
        <p:txBody>
          <a:bodyPr/>
          <a:lstStyle/>
          <a:p>
            <a:r>
              <a:rPr lang="fr-CH" sz="1400" dirty="0"/>
              <a:t>Les habits ont été placés tout près de la cheminée pour leur permettre de sécher plus vite.</a:t>
            </a:r>
          </a:p>
          <a:p>
            <a:r>
              <a:rPr lang="fr-CH" sz="1400" dirty="0"/>
              <a:t>Les caméras filment les différentes parties de la pièce.</a:t>
            </a:r>
          </a:p>
        </p:txBody>
      </p:sp>
      <p:sp>
        <p:nvSpPr>
          <p:cNvPr id="7" name="Textplatzhalter 6"/>
          <p:cNvSpPr>
            <a:spLocks noGrp="1"/>
          </p:cNvSpPr>
          <p:nvPr>
            <p:ph type="body" sz="quarter" idx="18"/>
          </p:nvPr>
        </p:nvSpPr>
        <p:spPr/>
        <p:txBody>
          <a:bodyPr/>
          <a:lstStyle/>
          <a:p>
            <a:r>
              <a:rPr lang="fr-CH" dirty="0"/>
              <a:t>Vitesse à laquelle un feu se propage</a:t>
            </a:r>
          </a:p>
        </p:txBody>
      </p:sp>
      <p:sp>
        <p:nvSpPr>
          <p:cNvPr id="8" name="Textplatzhalter 7"/>
          <p:cNvSpPr>
            <a:spLocks noGrp="1"/>
          </p:cNvSpPr>
          <p:nvPr>
            <p:ph type="body" sz="quarter" idx="19"/>
          </p:nvPr>
        </p:nvSpPr>
        <p:spPr/>
        <p:txBody>
          <a:bodyPr/>
          <a:lstStyle/>
          <a:p>
            <a:r>
              <a:rPr lang="de-DE" dirty="0"/>
              <a:t>2.2</a:t>
            </a:r>
            <a:endParaRPr lang="de-CH" dirty="0"/>
          </a:p>
        </p:txBody>
      </p:sp>
      <p:sp>
        <p:nvSpPr>
          <p:cNvPr id="11" name="Sprechblase: rechteckig 15">
            <a:extLst>
              <a:ext uri="{FF2B5EF4-FFF2-40B4-BE49-F238E27FC236}">
                <a16:creationId xmlns:a16="http://schemas.microsoft.com/office/drawing/2014/main" id="{DFB3A577-FC3A-BA3D-212E-AB97A2AD973D}"/>
              </a:ext>
            </a:extLst>
          </p:cNvPr>
          <p:cNvSpPr/>
          <p:nvPr/>
        </p:nvSpPr>
        <p:spPr>
          <a:xfrm>
            <a:off x="5417914" y="5591572"/>
            <a:ext cx="2492771" cy="1237319"/>
          </a:xfrm>
          <a:prstGeom prst="wedgeRectCallout">
            <a:avLst>
              <a:gd name="adj1" fmla="val 59307"/>
              <a:gd name="adj2" fmla="val -23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dirty="0">
                <a:solidFill>
                  <a:schemeClr val="bg1"/>
                </a:solidFill>
              </a:rPr>
              <a:t>Observez bien comment le feu se propage. </a:t>
            </a:r>
          </a:p>
          <a:p>
            <a:r>
              <a:rPr lang="fr-CH" dirty="0">
                <a:solidFill>
                  <a:schemeClr val="bg1"/>
                </a:solidFill>
              </a:rPr>
              <a:t>Remplissez la fiche de travail sur la propagation d'un incendie.</a:t>
            </a:r>
          </a:p>
        </p:txBody>
      </p:sp>
      <p:pic>
        <p:nvPicPr>
          <p:cNvPr id="10" name="Ga20jKMZ9VA"/>
          <p:cNvPicPr>
            <a:picLocks noGrp="1" noRot="1" noChangeAspect="1"/>
          </p:cNvPicPr>
          <p:nvPr>
            <p:ph type="media" sz="quarter" idx="21"/>
            <a:videoFile r:link="rId1"/>
          </p:nvPr>
        </p:nvPicPr>
        <p:blipFill>
          <a:blip r:embed="rId4"/>
          <a:stretch>
            <a:fillRect/>
          </a:stretch>
        </p:blipFill>
        <p:spPr>
          <a:xfrm>
            <a:off x="3057525" y="2447925"/>
            <a:ext cx="4572000" cy="2571750"/>
          </a:xfrm>
          <a:prstGeom prst="rect">
            <a:avLst/>
          </a:prstGeom>
        </p:spPr>
      </p:pic>
      <p:pic>
        <p:nvPicPr>
          <p:cNvPr id="13"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10202" y="5400739"/>
            <a:ext cx="1428153" cy="1428153"/>
          </a:xfrm>
          <a:prstGeom prst="rect">
            <a:avLst/>
          </a:prstGeom>
        </p:spPr>
      </p:pic>
    </p:spTree>
    <p:extLst>
      <p:ext uri="{BB962C8B-B14F-4D97-AF65-F5344CB8AC3E}">
        <p14:creationId xmlns:p14="http://schemas.microsoft.com/office/powerpoint/2010/main" val="249500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6227035-3111-494c-93fc-88034b843502@CHEP2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38" t="7938" r="11868" b="61578"/>
          <a:stretch/>
        </p:blipFill>
        <p:spPr bwMode="auto">
          <a:xfrm>
            <a:off x="665386" y="591759"/>
            <a:ext cx="8856984" cy="23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2.2</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2023964" y="6300117"/>
            <a:ext cx="2047692" cy="846492"/>
          </a:xfrm>
          <a:prstGeom prst="wedgeRectCallout">
            <a:avLst>
              <a:gd name="adj1" fmla="val -78179"/>
              <a:gd name="adj2" fmla="val -1597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de-CH" sz="1000" dirty="0">
                <a:solidFill>
                  <a:schemeClr val="bg1"/>
                </a:solidFill>
              </a:rPr>
              <a:t>ATTENTION !</a:t>
            </a:r>
          </a:p>
          <a:p>
            <a:pPr algn="ctr"/>
            <a:r>
              <a:rPr lang="fr-CH" sz="1000" dirty="0">
                <a:solidFill>
                  <a:schemeClr val="bg1"/>
                </a:solidFill>
              </a:rPr>
              <a:t>Ne jamais faire sécher des habits sur un corps de chauffe  ou tout près d’un feu.</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Propagation d’un incendie</a:t>
            </a:r>
            <a:endParaRPr lang="de-CH" noProof="0"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Vitesse à laquelle un feu se propage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pic>
        <p:nvPicPr>
          <p:cNvPr id="10" name="Grafik 9">
            <a:extLst>
              <a:ext uri="{FF2B5EF4-FFF2-40B4-BE49-F238E27FC236}">
                <a16:creationId xmlns:a16="http://schemas.microsoft.com/office/drawing/2014/main" id="{A1DA0276-05C8-0103-7FD6-AFBFD80FE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30" y="5694435"/>
            <a:ext cx="1452174" cy="1452174"/>
          </a:xfrm>
          <a:prstGeom prst="rect">
            <a:avLst/>
          </a:prstGeom>
        </p:spPr>
      </p:pic>
      <p:sp>
        <p:nvSpPr>
          <p:cNvPr id="11" name="Sprechblase: rechteckig 15">
            <a:extLst>
              <a:ext uri="{FF2B5EF4-FFF2-40B4-BE49-F238E27FC236}">
                <a16:creationId xmlns:a16="http://schemas.microsoft.com/office/drawing/2014/main" id="{DFB3A577-FC3A-BA3D-212E-AB97A2AD973D}"/>
              </a:ext>
            </a:extLst>
          </p:cNvPr>
          <p:cNvSpPr/>
          <p:nvPr/>
        </p:nvSpPr>
        <p:spPr>
          <a:xfrm>
            <a:off x="1624652" y="1207683"/>
            <a:ext cx="2155402" cy="494675"/>
          </a:xfrm>
          <a:prstGeom prst="wedgeRectCallout">
            <a:avLst>
              <a:gd name="adj1" fmla="val -60669"/>
              <a:gd name="adj2" fmla="val -79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Décrivez la situation aux moments indiqués à l'aide de mots-clés</a:t>
            </a:r>
            <a:r>
              <a:rPr lang="de-DE" sz="1000" dirty="0">
                <a:solidFill>
                  <a:schemeClr val="bg1"/>
                </a:solidFill>
              </a:rPr>
              <a:t>.</a:t>
            </a:r>
            <a:endParaRPr lang="de-CH" sz="1000" dirty="0">
              <a:solidFill>
                <a:schemeClr val="bg1"/>
              </a:solidFill>
            </a:endParaRPr>
          </a:p>
        </p:txBody>
      </p:sp>
      <p:graphicFrame>
        <p:nvGraphicFramePr>
          <p:cNvPr id="13"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6972105" y="3589757"/>
          <a:ext cx="2721403" cy="2350320"/>
        </p:xfrm>
        <a:graphic>
          <a:graphicData uri="http://schemas.openxmlformats.org/drawingml/2006/table">
            <a:tbl>
              <a:tblPr firstRow="1" bandRow="1">
                <a:tableStyleId>{5940675A-B579-460E-94D1-54222C63F5DA}</a:tableStyleId>
              </a:tblPr>
              <a:tblGrid>
                <a:gridCol w="2721403">
                  <a:extLst>
                    <a:ext uri="{9D8B030D-6E8A-4147-A177-3AD203B41FA5}">
                      <a16:colId xmlns:a16="http://schemas.microsoft.com/office/drawing/2014/main" val="3651192648"/>
                    </a:ext>
                  </a:extLst>
                </a:gridCol>
              </a:tblGrid>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4"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3907206" y="3589757"/>
          <a:ext cx="2721403" cy="2350320"/>
        </p:xfrm>
        <a:graphic>
          <a:graphicData uri="http://schemas.openxmlformats.org/drawingml/2006/table">
            <a:tbl>
              <a:tblPr firstRow="1" bandRow="1">
                <a:tableStyleId>{5940675A-B579-460E-94D1-54222C63F5DA}</a:tableStyleId>
              </a:tblPr>
              <a:tblGrid>
                <a:gridCol w="2721403">
                  <a:extLst>
                    <a:ext uri="{9D8B030D-6E8A-4147-A177-3AD203B41FA5}">
                      <a16:colId xmlns:a16="http://schemas.microsoft.com/office/drawing/2014/main" val="3651192648"/>
                    </a:ext>
                  </a:extLst>
                </a:gridCol>
              </a:tblGrid>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5"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842307" y="3589757"/>
          <a:ext cx="2721403" cy="2350320"/>
        </p:xfrm>
        <a:graphic>
          <a:graphicData uri="http://schemas.openxmlformats.org/drawingml/2006/table">
            <a:tbl>
              <a:tblPr firstRow="1" bandRow="1">
                <a:tableStyleId>{5940675A-B579-460E-94D1-54222C63F5DA}</a:tableStyleId>
              </a:tblPr>
              <a:tblGrid>
                <a:gridCol w="2721403">
                  <a:extLst>
                    <a:ext uri="{9D8B030D-6E8A-4147-A177-3AD203B41FA5}">
                      <a16:colId xmlns:a16="http://schemas.microsoft.com/office/drawing/2014/main" val="3651192648"/>
                    </a:ext>
                  </a:extLst>
                </a:gridCol>
              </a:tblGrid>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93782">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16" name="Inhaltsplatzhalter 5"/>
          <p:cNvSpPr>
            <a:spLocks noGrp="1"/>
          </p:cNvSpPr>
          <p:nvPr>
            <p:ph sz="quarter" idx="4294967295"/>
          </p:nvPr>
        </p:nvSpPr>
        <p:spPr>
          <a:xfrm>
            <a:off x="842307" y="3408729"/>
            <a:ext cx="565178" cy="256876"/>
          </a:xfrm>
          <a:prstGeom prst="rect">
            <a:avLst/>
          </a:prstGeom>
        </p:spPr>
        <p:txBody>
          <a:bodyPr/>
          <a:lstStyle/>
          <a:p>
            <a:r>
              <a:rPr lang="de-DE" sz="1100" dirty="0"/>
              <a:t>0:00</a:t>
            </a:r>
            <a:endParaRPr lang="de-CH" sz="1100" dirty="0"/>
          </a:p>
        </p:txBody>
      </p:sp>
      <p:sp>
        <p:nvSpPr>
          <p:cNvPr id="18" name="Inhaltsplatzhalter 5"/>
          <p:cNvSpPr>
            <a:spLocks noGrp="1"/>
          </p:cNvSpPr>
          <p:nvPr>
            <p:ph sz="quarter" idx="4294967295"/>
          </p:nvPr>
        </p:nvSpPr>
        <p:spPr>
          <a:xfrm>
            <a:off x="842307" y="4094177"/>
            <a:ext cx="565178" cy="256876"/>
          </a:xfrm>
          <a:prstGeom prst="rect">
            <a:avLst/>
          </a:prstGeom>
        </p:spPr>
        <p:txBody>
          <a:bodyPr/>
          <a:lstStyle/>
          <a:p>
            <a:r>
              <a:rPr lang="de-DE" sz="1100" dirty="0"/>
              <a:t>0:20</a:t>
            </a:r>
            <a:endParaRPr lang="de-CH" sz="1100" dirty="0"/>
          </a:p>
        </p:txBody>
      </p:sp>
      <p:sp>
        <p:nvSpPr>
          <p:cNvPr id="19" name="Inhaltsplatzhalter 5"/>
          <p:cNvSpPr>
            <a:spLocks noGrp="1"/>
          </p:cNvSpPr>
          <p:nvPr>
            <p:ph sz="quarter" idx="4294967295"/>
          </p:nvPr>
        </p:nvSpPr>
        <p:spPr>
          <a:xfrm>
            <a:off x="842307" y="4756367"/>
            <a:ext cx="565178" cy="256876"/>
          </a:xfrm>
          <a:prstGeom prst="rect">
            <a:avLst/>
          </a:prstGeom>
        </p:spPr>
        <p:txBody>
          <a:bodyPr/>
          <a:lstStyle/>
          <a:p>
            <a:r>
              <a:rPr lang="de-DE" sz="1100" dirty="0"/>
              <a:t>0:40</a:t>
            </a:r>
            <a:endParaRPr lang="de-CH" sz="1100" dirty="0"/>
          </a:p>
        </p:txBody>
      </p:sp>
      <p:sp>
        <p:nvSpPr>
          <p:cNvPr id="20" name="Inhaltsplatzhalter 5"/>
          <p:cNvSpPr>
            <a:spLocks noGrp="1"/>
          </p:cNvSpPr>
          <p:nvPr>
            <p:ph sz="quarter" idx="4294967295"/>
          </p:nvPr>
        </p:nvSpPr>
        <p:spPr>
          <a:xfrm>
            <a:off x="6972105" y="5433140"/>
            <a:ext cx="565178" cy="256876"/>
          </a:xfrm>
          <a:prstGeom prst="rect">
            <a:avLst/>
          </a:prstGeom>
        </p:spPr>
        <p:txBody>
          <a:bodyPr/>
          <a:lstStyle/>
          <a:p>
            <a:r>
              <a:rPr lang="de-DE" sz="1100" dirty="0"/>
              <a:t>2:30</a:t>
            </a:r>
            <a:endParaRPr lang="de-CH" sz="1100" dirty="0"/>
          </a:p>
        </p:txBody>
      </p:sp>
      <p:sp>
        <p:nvSpPr>
          <p:cNvPr id="21" name="Inhaltsplatzhalter 5"/>
          <p:cNvSpPr>
            <a:spLocks noGrp="1"/>
          </p:cNvSpPr>
          <p:nvPr>
            <p:ph sz="quarter" idx="4294967295"/>
          </p:nvPr>
        </p:nvSpPr>
        <p:spPr>
          <a:xfrm>
            <a:off x="6972105" y="4766516"/>
            <a:ext cx="565178" cy="256876"/>
          </a:xfrm>
          <a:prstGeom prst="rect">
            <a:avLst/>
          </a:prstGeom>
        </p:spPr>
        <p:txBody>
          <a:bodyPr/>
          <a:lstStyle/>
          <a:p>
            <a:r>
              <a:rPr lang="de-DE" sz="1100" dirty="0"/>
              <a:t>2:25</a:t>
            </a:r>
            <a:endParaRPr lang="de-CH" sz="1100" dirty="0"/>
          </a:p>
        </p:txBody>
      </p:sp>
      <p:sp>
        <p:nvSpPr>
          <p:cNvPr id="22" name="Inhaltsplatzhalter 5"/>
          <p:cNvSpPr>
            <a:spLocks noGrp="1"/>
          </p:cNvSpPr>
          <p:nvPr>
            <p:ph sz="quarter" idx="4294967295"/>
          </p:nvPr>
        </p:nvSpPr>
        <p:spPr>
          <a:xfrm>
            <a:off x="6972105" y="4106708"/>
            <a:ext cx="565178" cy="256876"/>
          </a:xfrm>
          <a:prstGeom prst="rect">
            <a:avLst/>
          </a:prstGeom>
        </p:spPr>
        <p:txBody>
          <a:bodyPr/>
          <a:lstStyle/>
          <a:p>
            <a:r>
              <a:rPr lang="de-DE" sz="1100" dirty="0"/>
              <a:t>2:20</a:t>
            </a:r>
            <a:endParaRPr lang="de-CH" sz="1100" dirty="0"/>
          </a:p>
        </p:txBody>
      </p:sp>
      <p:sp>
        <p:nvSpPr>
          <p:cNvPr id="23" name="Inhaltsplatzhalter 5"/>
          <p:cNvSpPr>
            <a:spLocks noGrp="1"/>
          </p:cNvSpPr>
          <p:nvPr>
            <p:ph sz="quarter" idx="4294967295"/>
          </p:nvPr>
        </p:nvSpPr>
        <p:spPr>
          <a:xfrm>
            <a:off x="6972105" y="3403219"/>
            <a:ext cx="565178" cy="256876"/>
          </a:xfrm>
          <a:prstGeom prst="rect">
            <a:avLst/>
          </a:prstGeom>
        </p:spPr>
        <p:txBody>
          <a:bodyPr/>
          <a:lstStyle/>
          <a:p>
            <a:r>
              <a:rPr lang="de-DE" sz="1100" dirty="0"/>
              <a:t>2:15</a:t>
            </a:r>
            <a:endParaRPr lang="de-CH" sz="1100" dirty="0"/>
          </a:p>
        </p:txBody>
      </p:sp>
      <p:sp>
        <p:nvSpPr>
          <p:cNvPr id="24" name="Inhaltsplatzhalter 5"/>
          <p:cNvSpPr>
            <a:spLocks noGrp="1"/>
          </p:cNvSpPr>
          <p:nvPr>
            <p:ph sz="quarter" idx="4294967295"/>
          </p:nvPr>
        </p:nvSpPr>
        <p:spPr>
          <a:xfrm>
            <a:off x="3907206" y="3403219"/>
            <a:ext cx="565178" cy="256876"/>
          </a:xfrm>
          <a:prstGeom prst="rect">
            <a:avLst/>
          </a:prstGeom>
        </p:spPr>
        <p:txBody>
          <a:bodyPr/>
          <a:lstStyle/>
          <a:p>
            <a:r>
              <a:rPr lang="de-DE" sz="1100" dirty="0"/>
              <a:t>1:20</a:t>
            </a:r>
            <a:endParaRPr lang="de-CH" sz="1100" dirty="0"/>
          </a:p>
        </p:txBody>
      </p:sp>
      <p:sp>
        <p:nvSpPr>
          <p:cNvPr id="25" name="Inhaltsplatzhalter 5"/>
          <p:cNvSpPr>
            <a:spLocks noGrp="1"/>
          </p:cNvSpPr>
          <p:nvPr>
            <p:ph sz="quarter" idx="4294967295"/>
          </p:nvPr>
        </p:nvSpPr>
        <p:spPr>
          <a:xfrm>
            <a:off x="3917343" y="4106708"/>
            <a:ext cx="565178" cy="256876"/>
          </a:xfrm>
          <a:prstGeom prst="rect">
            <a:avLst/>
          </a:prstGeom>
        </p:spPr>
        <p:txBody>
          <a:bodyPr/>
          <a:lstStyle/>
          <a:p>
            <a:r>
              <a:rPr lang="de-DE" sz="1100" dirty="0"/>
              <a:t>1:40</a:t>
            </a:r>
            <a:endParaRPr lang="de-CH" sz="1100" dirty="0"/>
          </a:p>
        </p:txBody>
      </p:sp>
      <p:sp>
        <p:nvSpPr>
          <p:cNvPr id="26" name="Inhaltsplatzhalter 5"/>
          <p:cNvSpPr>
            <a:spLocks noGrp="1"/>
          </p:cNvSpPr>
          <p:nvPr>
            <p:ph sz="quarter" idx="4294967295"/>
          </p:nvPr>
        </p:nvSpPr>
        <p:spPr>
          <a:xfrm>
            <a:off x="3917343" y="4756367"/>
            <a:ext cx="565178" cy="256876"/>
          </a:xfrm>
          <a:prstGeom prst="rect">
            <a:avLst/>
          </a:prstGeom>
        </p:spPr>
        <p:txBody>
          <a:bodyPr/>
          <a:lstStyle/>
          <a:p>
            <a:r>
              <a:rPr lang="de-DE" sz="1100" dirty="0"/>
              <a:t>2:00</a:t>
            </a:r>
            <a:endParaRPr lang="de-CH" sz="1100" dirty="0"/>
          </a:p>
        </p:txBody>
      </p:sp>
      <p:sp>
        <p:nvSpPr>
          <p:cNvPr id="27" name="Inhaltsplatzhalter 5"/>
          <p:cNvSpPr>
            <a:spLocks noGrp="1"/>
          </p:cNvSpPr>
          <p:nvPr>
            <p:ph sz="quarter" idx="4294967295"/>
          </p:nvPr>
        </p:nvSpPr>
        <p:spPr>
          <a:xfrm>
            <a:off x="3907206" y="5416953"/>
            <a:ext cx="565178" cy="256876"/>
          </a:xfrm>
          <a:prstGeom prst="rect">
            <a:avLst/>
          </a:prstGeom>
        </p:spPr>
        <p:txBody>
          <a:bodyPr/>
          <a:lstStyle/>
          <a:p>
            <a:r>
              <a:rPr lang="de-DE" sz="1100" dirty="0"/>
              <a:t>2:10</a:t>
            </a:r>
            <a:endParaRPr lang="de-CH" sz="1100" dirty="0"/>
          </a:p>
        </p:txBody>
      </p:sp>
      <p:sp>
        <p:nvSpPr>
          <p:cNvPr id="28" name="Inhaltsplatzhalter 5"/>
          <p:cNvSpPr>
            <a:spLocks noGrp="1"/>
          </p:cNvSpPr>
          <p:nvPr>
            <p:ph sz="quarter" idx="4294967295"/>
          </p:nvPr>
        </p:nvSpPr>
        <p:spPr>
          <a:xfrm>
            <a:off x="842307" y="5423245"/>
            <a:ext cx="565178" cy="256876"/>
          </a:xfrm>
          <a:prstGeom prst="rect">
            <a:avLst/>
          </a:prstGeom>
        </p:spPr>
        <p:txBody>
          <a:bodyPr/>
          <a:lstStyle/>
          <a:p>
            <a:r>
              <a:rPr lang="de-DE" sz="1100" dirty="0"/>
              <a:t>1:00</a:t>
            </a:r>
            <a:endParaRPr lang="de-CH" sz="1100" dirty="0"/>
          </a:p>
        </p:txBody>
      </p:sp>
      <p:sp>
        <p:nvSpPr>
          <p:cNvPr id="40" name="Inhaltsplatzhalter 5"/>
          <p:cNvSpPr>
            <a:spLocks noGrp="1"/>
          </p:cNvSpPr>
          <p:nvPr>
            <p:ph sz="quarter" idx="4294967295"/>
          </p:nvPr>
        </p:nvSpPr>
        <p:spPr>
          <a:xfrm>
            <a:off x="867525" y="2859140"/>
            <a:ext cx="8510829" cy="396044"/>
          </a:xfrm>
          <a:prstGeom prst="rect">
            <a:avLst/>
          </a:prstGeom>
        </p:spPr>
        <p:txBody>
          <a:bodyPr/>
          <a:lstStyle/>
          <a:p>
            <a:r>
              <a:rPr lang="de-DE" dirty="0"/>
              <a:t> 0:00               0:20              0:40              1:00              1:20              1:40               2:00     2:10    2:20    2:30</a:t>
            </a:r>
          </a:p>
          <a:p>
            <a:r>
              <a:rPr lang="de-DE" sz="1400" dirty="0"/>
              <a:t>                                                                                                                                                   2:15    2:25</a:t>
            </a:r>
            <a:endParaRPr lang="de-CH" sz="1400" dirty="0"/>
          </a:p>
        </p:txBody>
      </p:sp>
      <p:pic>
        <p:nvPicPr>
          <p:cNvPr id="29"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219842" y="843949"/>
            <a:ext cx="1428153" cy="1428153"/>
          </a:xfrm>
          <a:prstGeom prst="rect">
            <a:avLst/>
          </a:prstGeom>
        </p:spPr>
      </p:pic>
    </p:spTree>
    <p:extLst>
      <p:ext uri="{BB962C8B-B14F-4D97-AF65-F5344CB8AC3E}">
        <p14:creationId xmlns:p14="http://schemas.microsoft.com/office/powerpoint/2010/main" val="215409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56227035-3111-494c-93fc-88034b843502@CHEP2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38" t="7938" r="11868" b="61578"/>
          <a:stretch/>
        </p:blipFill>
        <p:spPr bwMode="auto">
          <a:xfrm>
            <a:off x="694447" y="552890"/>
            <a:ext cx="8856984" cy="23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2.2</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Propagation d’un incendie </a:t>
            </a:r>
            <a:r>
              <a:rPr lang="fr-CH" sz="1600" dirty="0"/>
              <a:t>Solutions</a:t>
            </a:r>
            <a:endParaRPr lang="de-CH" noProof="0"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Vitesse à laquelle un feu se propage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8" name="Inhaltsplatzhalter 5"/>
          <p:cNvSpPr>
            <a:spLocks noGrp="1"/>
          </p:cNvSpPr>
          <p:nvPr>
            <p:ph sz="quarter" idx="4294967295"/>
          </p:nvPr>
        </p:nvSpPr>
        <p:spPr>
          <a:xfrm>
            <a:off x="388240" y="3522961"/>
            <a:ext cx="2149354" cy="396044"/>
          </a:xfrm>
          <a:prstGeom prst="rect">
            <a:avLst/>
          </a:prstGeom>
        </p:spPr>
        <p:txBody>
          <a:bodyPr/>
          <a:lstStyle/>
          <a:p>
            <a:r>
              <a:rPr lang="fr-CH" dirty="0"/>
              <a:t>0:00 Un linge commence à 	brûler.</a:t>
            </a:r>
            <a:endParaRPr lang="fr-CH" sz="1400" dirty="0"/>
          </a:p>
        </p:txBody>
      </p:sp>
      <p:sp>
        <p:nvSpPr>
          <p:cNvPr id="21" name="Inhaltsplatzhalter 5"/>
          <p:cNvSpPr>
            <a:spLocks noGrp="1"/>
          </p:cNvSpPr>
          <p:nvPr>
            <p:ph sz="quarter" idx="4294967295"/>
          </p:nvPr>
        </p:nvSpPr>
        <p:spPr>
          <a:xfrm>
            <a:off x="377354" y="5256001"/>
            <a:ext cx="2323633" cy="396044"/>
          </a:xfrm>
          <a:prstGeom prst="rect">
            <a:avLst/>
          </a:prstGeom>
        </p:spPr>
        <p:txBody>
          <a:bodyPr/>
          <a:lstStyle/>
          <a:p>
            <a:r>
              <a:rPr lang="fr-CH" dirty="0"/>
              <a:t>1:00 Tout le devant du socle 	brûle.</a:t>
            </a:r>
            <a:endParaRPr lang="fr-CH" sz="1400" dirty="0"/>
          </a:p>
        </p:txBody>
      </p:sp>
      <p:sp>
        <p:nvSpPr>
          <p:cNvPr id="22" name="Inhaltsplatzhalter 5"/>
          <p:cNvSpPr>
            <a:spLocks noGrp="1"/>
          </p:cNvSpPr>
          <p:nvPr>
            <p:ph sz="quarter" idx="4294967295"/>
          </p:nvPr>
        </p:nvSpPr>
        <p:spPr>
          <a:xfrm>
            <a:off x="377354" y="3923853"/>
            <a:ext cx="2627722" cy="695208"/>
          </a:xfrm>
          <a:prstGeom prst="rect">
            <a:avLst/>
          </a:prstGeom>
        </p:spPr>
        <p:txBody>
          <a:bodyPr/>
          <a:lstStyle/>
          <a:p>
            <a:r>
              <a:rPr lang="fr-CH" dirty="0"/>
              <a:t>0:20 Des lambeaux de tissus 	enflammés tombent 	par terre.</a:t>
            </a:r>
            <a:endParaRPr lang="fr-CH" sz="1400" dirty="0"/>
          </a:p>
        </p:txBody>
      </p:sp>
      <p:sp>
        <p:nvSpPr>
          <p:cNvPr id="23" name="Inhaltsplatzhalter 5"/>
          <p:cNvSpPr>
            <a:spLocks noGrp="1"/>
          </p:cNvSpPr>
          <p:nvPr>
            <p:ph sz="quarter" idx="4294967295"/>
          </p:nvPr>
        </p:nvSpPr>
        <p:spPr>
          <a:xfrm>
            <a:off x="3185666" y="5472258"/>
            <a:ext cx="3117746" cy="1107206"/>
          </a:xfrm>
          <a:prstGeom prst="rect">
            <a:avLst/>
          </a:prstGeom>
        </p:spPr>
        <p:txBody>
          <a:bodyPr/>
          <a:lstStyle/>
          <a:p>
            <a:r>
              <a:rPr lang="fr-CH" dirty="0"/>
              <a:t>2:10 Fumée épaisse</a:t>
            </a:r>
          </a:p>
          <a:p>
            <a:r>
              <a:rPr lang="fr-CH" sz="1400" dirty="0"/>
              <a:t>	Le manteau de la cheminée 	brûle complètement.</a:t>
            </a:r>
          </a:p>
          <a:p>
            <a:r>
              <a:rPr lang="fr-CH" dirty="0"/>
              <a:t>	Le fauteuil commence à 	brûler.</a:t>
            </a:r>
            <a:endParaRPr lang="fr-CH" sz="1400" dirty="0"/>
          </a:p>
        </p:txBody>
      </p:sp>
      <p:sp>
        <p:nvSpPr>
          <p:cNvPr id="24" name="Inhaltsplatzhalter 5"/>
          <p:cNvSpPr>
            <a:spLocks noGrp="1"/>
          </p:cNvSpPr>
          <p:nvPr>
            <p:ph sz="quarter" idx="4294967295"/>
          </p:nvPr>
        </p:nvSpPr>
        <p:spPr>
          <a:xfrm>
            <a:off x="377354" y="4535921"/>
            <a:ext cx="2333160" cy="648304"/>
          </a:xfrm>
          <a:prstGeom prst="rect">
            <a:avLst/>
          </a:prstGeom>
        </p:spPr>
        <p:txBody>
          <a:bodyPr/>
          <a:lstStyle/>
          <a:p>
            <a:r>
              <a:rPr lang="fr-CH" dirty="0"/>
              <a:t>0:40 Le manteau de la 	cheminée et le sol 	prennent feu.</a:t>
            </a:r>
            <a:endParaRPr lang="fr-CH" sz="1400" dirty="0"/>
          </a:p>
        </p:txBody>
      </p:sp>
      <p:sp>
        <p:nvSpPr>
          <p:cNvPr id="25" name="Inhaltsplatzhalter 5"/>
          <p:cNvSpPr>
            <a:spLocks noGrp="1"/>
          </p:cNvSpPr>
          <p:nvPr>
            <p:ph sz="quarter" idx="4294967295"/>
          </p:nvPr>
        </p:nvSpPr>
        <p:spPr>
          <a:xfrm>
            <a:off x="3185666" y="3923853"/>
            <a:ext cx="2121794" cy="328108"/>
          </a:xfrm>
          <a:prstGeom prst="rect">
            <a:avLst/>
          </a:prstGeom>
        </p:spPr>
        <p:txBody>
          <a:bodyPr/>
          <a:lstStyle/>
          <a:p>
            <a:r>
              <a:rPr lang="fr-CH" dirty="0"/>
              <a:t>1:40 Encore plus de fumée</a:t>
            </a:r>
            <a:endParaRPr lang="fr-CH" sz="1400" dirty="0"/>
          </a:p>
        </p:txBody>
      </p:sp>
      <p:sp>
        <p:nvSpPr>
          <p:cNvPr id="26" name="Inhaltsplatzhalter 5"/>
          <p:cNvSpPr>
            <a:spLocks noGrp="1"/>
          </p:cNvSpPr>
          <p:nvPr>
            <p:ph sz="quarter" idx="4294967295"/>
          </p:nvPr>
        </p:nvSpPr>
        <p:spPr>
          <a:xfrm>
            <a:off x="3185666" y="3527396"/>
            <a:ext cx="2247496" cy="396044"/>
          </a:xfrm>
          <a:prstGeom prst="rect">
            <a:avLst/>
          </a:prstGeom>
        </p:spPr>
        <p:txBody>
          <a:bodyPr/>
          <a:lstStyle/>
          <a:p>
            <a:r>
              <a:rPr lang="fr-CH" dirty="0"/>
              <a:t>1:20 La fumée augmente.</a:t>
            </a:r>
            <a:endParaRPr lang="fr-CH" sz="1400" dirty="0"/>
          </a:p>
        </p:txBody>
      </p:sp>
      <p:sp>
        <p:nvSpPr>
          <p:cNvPr id="27" name="Inhaltsplatzhalter 5"/>
          <p:cNvSpPr>
            <a:spLocks noGrp="1"/>
          </p:cNvSpPr>
          <p:nvPr>
            <p:ph sz="quarter" idx="4294967295"/>
          </p:nvPr>
        </p:nvSpPr>
        <p:spPr>
          <a:xfrm>
            <a:off x="3185666" y="4355901"/>
            <a:ext cx="3312368" cy="1034714"/>
          </a:xfrm>
          <a:prstGeom prst="rect">
            <a:avLst/>
          </a:prstGeom>
        </p:spPr>
        <p:txBody>
          <a:bodyPr/>
          <a:lstStyle/>
          <a:p>
            <a:r>
              <a:rPr lang="fr-CH" dirty="0"/>
              <a:t>2:00 Des flammes à hauteur de la moitié 	de la pièce	</a:t>
            </a:r>
          </a:p>
          <a:p>
            <a:r>
              <a:rPr lang="fr-CH" dirty="0"/>
              <a:t>	T</a:t>
            </a:r>
            <a:r>
              <a:rPr lang="fr-CH" sz="1400" dirty="0"/>
              <a:t>rès forte fumée</a:t>
            </a:r>
          </a:p>
          <a:p>
            <a:r>
              <a:rPr lang="fr-CH" dirty="0"/>
              <a:t>	Grande chaleur (les rideaux 	brûlent)</a:t>
            </a:r>
            <a:endParaRPr lang="fr-CH" sz="1400" dirty="0"/>
          </a:p>
        </p:txBody>
      </p:sp>
      <p:sp>
        <p:nvSpPr>
          <p:cNvPr id="31" name="Inhaltsplatzhalter 5"/>
          <p:cNvSpPr>
            <a:spLocks noGrp="1"/>
          </p:cNvSpPr>
          <p:nvPr>
            <p:ph sz="quarter" idx="4294967295"/>
          </p:nvPr>
        </p:nvSpPr>
        <p:spPr>
          <a:xfrm>
            <a:off x="867525" y="2859140"/>
            <a:ext cx="8510829" cy="396044"/>
          </a:xfrm>
          <a:prstGeom prst="rect">
            <a:avLst/>
          </a:prstGeom>
        </p:spPr>
        <p:txBody>
          <a:bodyPr/>
          <a:lstStyle/>
          <a:p>
            <a:r>
              <a:rPr lang="de-DE" dirty="0"/>
              <a:t> 0:00               0:20               0:40              1:00              1:20              1:40               2:00     2:10    2:20    2:30</a:t>
            </a:r>
          </a:p>
          <a:p>
            <a:r>
              <a:rPr lang="de-DE" sz="1400" dirty="0"/>
              <a:t>                                                                                                                                                   2:15    2:25</a:t>
            </a:r>
            <a:endParaRPr lang="de-CH" sz="1400" dirty="0"/>
          </a:p>
        </p:txBody>
      </p:sp>
      <p:sp>
        <p:nvSpPr>
          <p:cNvPr id="32" name="Inhaltsplatzhalter 5"/>
          <p:cNvSpPr>
            <a:spLocks noGrp="1"/>
          </p:cNvSpPr>
          <p:nvPr>
            <p:ph sz="quarter" idx="4294967295"/>
          </p:nvPr>
        </p:nvSpPr>
        <p:spPr>
          <a:xfrm>
            <a:off x="6642050" y="3578969"/>
            <a:ext cx="2970671" cy="820997"/>
          </a:xfrm>
          <a:prstGeom prst="rect">
            <a:avLst/>
          </a:prstGeom>
        </p:spPr>
        <p:txBody>
          <a:bodyPr/>
          <a:lstStyle/>
          <a:p>
            <a:r>
              <a:rPr lang="fr-CH" dirty="0"/>
              <a:t>2:15 Les flammes atteignent le 	plafond.</a:t>
            </a:r>
          </a:p>
          <a:p>
            <a:r>
              <a:rPr lang="fr-CH" sz="1400" dirty="0"/>
              <a:t>	Le rideau plus épais 	commence à brûler.</a:t>
            </a:r>
          </a:p>
        </p:txBody>
      </p:sp>
      <p:sp>
        <p:nvSpPr>
          <p:cNvPr id="33" name="Inhaltsplatzhalter 5"/>
          <p:cNvSpPr>
            <a:spLocks noGrp="1"/>
          </p:cNvSpPr>
          <p:nvPr>
            <p:ph sz="quarter" idx="4294967295"/>
          </p:nvPr>
        </p:nvSpPr>
        <p:spPr>
          <a:xfrm>
            <a:off x="6642050" y="4447424"/>
            <a:ext cx="2954384" cy="484541"/>
          </a:xfrm>
          <a:prstGeom prst="rect">
            <a:avLst/>
          </a:prstGeom>
        </p:spPr>
        <p:txBody>
          <a:bodyPr/>
          <a:lstStyle/>
          <a:p>
            <a:r>
              <a:rPr lang="de-DE" dirty="0"/>
              <a:t>2:20 </a:t>
            </a:r>
            <a:r>
              <a:rPr lang="fr-CH" dirty="0"/>
              <a:t>L‘abat-jour brûle et tombe	par terre.</a:t>
            </a:r>
          </a:p>
        </p:txBody>
      </p:sp>
      <p:sp>
        <p:nvSpPr>
          <p:cNvPr id="34" name="Inhaltsplatzhalter 5"/>
          <p:cNvSpPr>
            <a:spLocks noGrp="1"/>
          </p:cNvSpPr>
          <p:nvPr>
            <p:ph sz="quarter" idx="4294967295"/>
          </p:nvPr>
        </p:nvSpPr>
        <p:spPr>
          <a:xfrm>
            <a:off x="6642050" y="5019317"/>
            <a:ext cx="2792025" cy="415364"/>
          </a:xfrm>
          <a:prstGeom prst="rect">
            <a:avLst/>
          </a:prstGeom>
        </p:spPr>
        <p:txBody>
          <a:bodyPr/>
          <a:lstStyle/>
          <a:p>
            <a:r>
              <a:rPr lang="fr-CH" dirty="0"/>
              <a:t>2:25 Le tapis rond brûle</a:t>
            </a:r>
          </a:p>
          <a:p>
            <a:r>
              <a:rPr lang="fr-CH" sz="1400" dirty="0"/>
              <a:t>	Fumée très épaisse</a:t>
            </a:r>
          </a:p>
        </p:txBody>
      </p:sp>
      <p:sp>
        <p:nvSpPr>
          <p:cNvPr id="35" name="Inhaltsplatzhalter 5"/>
          <p:cNvSpPr>
            <a:spLocks noGrp="1"/>
          </p:cNvSpPr>
          <p:nvPr>
            <p:ph sz="quarter" idx="4294967295"/>
          </p:nvPr>
        </p:nvSpPr>
        <p:spPr>
          <a:xfrm>
            <a:off x="6642050" y="5580441"/>
            <a:ext cx="2792026" cy="415363"/>
          </a:xfrm>
          <a:prstGeom prst="rect">
            <a:avLst/>
          </a:prstGeom>
        </p:spPr>
        <p:txBody>
          <a:bodyPr/>
          <a:lstStyle/>
          <a:p>
            <a:r>
              <a:rPr lang="fr-CH" dirty="0"/>
              <a:t>2:30 La pièce est complètement en 	feu</a:t>
            </a:r>
            <a:endParaRPr lang="fr-CH" sz="1400" dirty="0"/>
          </a:p>
        </p:txBody>
      </p:sp>
    </p:spTree>
    <p:extLst>
      <p:ext uri="{BB962C8B-B14F-4D97-AF65-F5344CB8AC3E}">
        <p14:creationId xmlns:p14="http://schemas.microsoft.com/office/powerpoint/2010/main" val="353249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F49ABE07-839A-461C-8FB8-A584092D6A23" descr="B725F21F-C4D1-4A86-965C-8802DC5C7E4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6" t="17072" r="15381" b="8780"/>
          <a:stretch/>
        </p:blipFill>
        <p:spPr bwMode="auto">
          <a:xfrm>
            <a:off x="233338" y="785921"/>
            <a:ext cx="9721080" cy="638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361DC3F-8E74-B574-1B1B-287536495645}"/>
              </a:ext>
            </a:extLst>
          </p:cNvPr>
          <p:cNvSpPr>
            <a:spLocks noGrp="1"/>
          </p:cNvSpPr>
          <p:nvPr>
            <p:ph type="title"/>
          </p:nvPr>
        </p:nvSpPr>
        <p:spPr/>
        <p:txBody>
          <a:bodyPr/>
          <a:lstStyle/>
          <a:p>
            <a:r>
              <a:rPr lang="fr-CH" dirty="0"/>
              <a:t>Causes d’incendie</a:t>
            </a:r>
          </a:p>
        </p:txBody>
      </p:sp>
      <p:sp>
        <p:nvSpPr>
          <p:cNvPr id="5" name="Foliennummernplatzhalter 4">
            <a:extLst>
              <a:ext uri="{FF2B5EF4-FFF2-40B4-BE49-F238E27FC236}">
                <a16:creationId xmlns:a16="http://schemas.microsoft.com/office/drawing/2014/main" id="{15DE2E00-8DFA-E804-004E-9F3A238540E4}"/>
              </a:ext>
            </a:extLst>
          </p:cNvPr>
          <p:cNvSpPr>
            <a:spLocks noGrp="1"/>
          </p:cNvSpPr>
          <p:nvPr>
            <p:ph type="sldNum" sz="quarter" idx="12"/>
          </p:nvPr>
        </p:nvSpPr>
        <p:spPr/>
        <p:txBody>
          <a:bodyPr/>
          <a:lstStyle/>
          <a:p>
            <a:fld id="{442AD375-037F-43D0-B059-5172DA06796A}" type="slidenum">
              <a:rPr lang="de-CH" smtClean="0"/>
              <a:pPr/>
              <a:t>18</a:t>
            </a:fld>
            <a:endParaRPr lang="de-CH" dirty="0"/>
          </a:p>
        </p:txBody>
      </p:sp>
      <p:sp>
        <p:nvSpPr>
          <p:cNvPr id="6" name="Textplatzhalter 5">
            <a:extLst>
              <a:ext uri="{FF2B5EF4-FFF2-40B4-BE49-F238E27FC236}">
                <a16:creationId xmlns:a16="http://schemas.microsoft.com/office/drawing/2014/main" id="{499C164B-6CCE-AA6F-B43A-F47B43F8BE7D}"/>
              </a:ext>
            </a:extLst>
          </p:cNvPr>
          <p:cNvSpPr>
            <a:spLocks noGrp="1"/>
          </p:cNvSpPr>
          <p:nvPr>
            <p:ph type="body" sz="quarter" idx="13"/>
          </p:nvPr>
        </p:nvSpPr>
        <p:spPr/>
        <p:txBody>
          <a:bodyPr/>
          <a:lstStyle/>
          <a:p>
            <a:r>
              <a:rPr lang="fr-CH" dirty="0"/>
              <a:t>Vitesse à laquelle un feu se propage</a:t>
            </a:r>
          </a:p>
        </p:txBody>
      </p:sp>
      <p:sp>
        <p:nvSpPr>
          <p:cNvPr id="7" name="Textplatzhalter 6">
            <a:extLst>
              <a:ext uri="{FF2B5EF4-FFF2-40B4-BE49-F238E27FC236}">
                <a16:creationId xmlns:a16="http://schemas.microsoft.com/office/drawing/2014/main" id="{46E893DD-421B-0DC4-B6AD-0EA4E4E1CA03}"/>
              </a:ext>
            </a:extLst>
          </p:cNvPr>
          <p:cNvSpPr>
            <a:spLocks noGrp="1"/>
          </p:cNvSpPr>
          <p:nvPr>
            <p:ph type="body" sz="quarter" idx="14"/>
          </p:nvPr>
        </p:nvSpPr>
        <p:spPr/>
        <p:txBody>
          <a:bodyPr/>
          <a:lstStyle/>
          <a:p>
            <a:r>
              <a:rPr lang="de-CH" noProof="0" dirty="0"/>
              <a:t>2.2</a:t>
            </a:r>
          </a:p>
        </p:txBody>
      </p:sp>
      <p:sp>
        <p:nvSpPr>
          <p:cNvPr id="18" name="Textfeld 17">
            <a:extLst>
              <a:ext uri="{FF2B5EF4-FFF2-40B4-BE49-F238E27FC236}">
                <a16:creationId xmlns:a16="http://schemas.microsoft.com/office/drawing/2014/main" id="{FDEBA8D2-6E1A-3898-854B-EA0F7C47CC6B}"/>
              </a:ext>
            </a:extLst>
          </p:cNvPr>
          <p:cNvSpPr txBox="1"/>
          <p:nvPr/>
        </p:nvSpPr>
        <p:spPr>
          <a:xfrm>
            <a:off x="1961530" y="1720698"/>
            <a:ext cx="1440160" cy="615553"/>
          </a:xfrm>
          <a:prstGeom prst="rect">
            <a:avLst/>
          </a:prstGeom>
          <a:noFill/>
        </p:spPr>
        <p:txBody>
          <a:bodyPr wrap="square" lIns="0" tIns="0" rIns="0" bIns="0" rtlCol="0">
            <a:noAutofit/>
          </a:bodyPr>
          <a:lstStyle/>
          <a:p>
            <a:r>
              <a:rPr lang="fr-CH" dirty="0"/>
              <a:t>Accessoires de fumeurs</a:t>
            </a:r>
          </a:p>
        </p:txBody>
      </p:sp>
      <p:sp>
        <p:nvSpPr>
          <p:cNvPr id="19" name="Textfeld 18">
            <a:extLst>
              <a:ext uri="{FF2B5EF4-FFF2-40B4-BE49-F238E27FC236}">
                <a16:creationId xmlns:a16="http://schemas.microsoft.com/office/drawing/2014/main" id="{86F0FB01-BDF5-E0CB-930C-9DE22F1877D4}"/>
              </a:ext>
            </a:extLst>
          </p:cNvPr>
          <p:cNvSpPr txBox="1"/>
          <p:nvPr/>
        </p:nvSpPr>
        <p:spPr>
          <a:xfrm>
            <a:off x="5349426" y="2233986"/>
            <a:ext cx="1255539" cy="615553"/>
          </a:xfrm>
          <a:prstGeom prst="rect">
            <a:avLst/>
          </a:prstGeom>
          <a:noFill/>
        </p:spPr>
        <p:txBody>
          <a:bodyPr wrap="square" lIns="0" tIns="0" rIns="0" bIns="0" rtlCol="0" anchor="b">
            <a:noAutofit/>
          </a:bodyPr>
          <a:lstStyle/>
          <a:p>
            <a:pPr algn="r"/>
            <a:r>
              <a:rPr lang="fr-CH" dirty="0"/>
              <a:t>Appareils électroniques</a:t>
            </a:r>
          </a:p>
        </p:txBody>
      </p:sp>
      <p:sp>
        <p:nvSpPr>
          <p:cNvPr id="20" name="Textfeld 19">
            <a:extLst>
              <a:ext uri="{FF2B5EF4-FFF2-40B4-BE49-F238E27FC236}">
                <a16:creationId xmlns:a16="http://schemas.microsoft.com/office/drawing/2014/main" id="{73FDEEF8-915C-7B9C-9AB1-4E30DE6D4BA9}"/>
              </a:ext>
            </a:extLst>
          </p:cNvPr>
          <p:cNvSpPr txBox="1"/>
          <p:nvPr/>
        </p:nvSpPr>
        <p:spPr>
          <a:xfrm>
            <a:off x="2181448" y="5724053"/>
            <a:ext cx="1440160" cy="615553"/>
          </a:xfrm>
          <a:prstGeom prst="rect">
            <a:avLst/>
          </a:prstGeom>
          <a:noFill/>
        </p:spPr>
        <p:txBody>
          <a:bodyPr wrap="square" lIns="0" tIns="0" rIns="0" bIns="0" rtlCol="0" anchor="b">
            <a:noAutofit/>
          </a:bodyPr>
          <a:lstStyle/>
          <a:p>
            <a:pPr algn="r"/>
            <a:r>
              <a:rPr lang="fr-CH" dirty="0"/>
              <a:t>Bougies</a:t>
            </a:r>
          </a:p>
        </p:txBody>
      </p:sp>
      <p:sp>
        <p:nvSpPr>
          <p:cNvPr id="4" name="Fußzeilenplatzhalter 3">
            <a:extLst>
              <a:ext uri="{FF2B5EF4-FFF2-40B4-BE49-F238E27FC236}">
                <a16:creationId xmlns:a16="http://schemas.microsoft.com/office/drawing/2014/main" id="{1685830D-2AC6-D1D5-4B33-B67FE181AA10}"/>
              </a:ext>
            </a:extLst>
          </p:cNvPr>
          <p:cNvSpPr>
            <a:spLocks noGrp="1"/>
          </p:cNvSpPr>
          <p:nvPr>
            <p:ph type="ftr" sz="quarter" idx="11"/>
          </p:nvPr>
        </p:nvSpPr>
        <p:spPr/>
        <p:txBody>
          <a:bodyPr/>
          <a:lstStyle/>
          <a:p>
            <a:r>
              <a:rPr lang="de-DE" noProof="0"/>
              <a:t>Version août 2023</a:t>
            </a:r>
            <a:endParaRPr lang="de-CH" noProof="0" dirty="0"/>
          </a:p>
        </p:txBody>
      </p:sp>
      <p:sp>
        <p:nvSpPr>
          <p:cNvPr id="28" name="Sprechblase: rechteckig 16">
            <a:extLst>
              <a:ext uri="{FF2B5EF4-FFF2-40B4-BE49-F238E27FC236}">
                <a16:creationId xmlns:a16="http://schemas.microsoft.com/office/drawing/2014/main" id="{FA3A216B-0F47-470B-467B-1D1C01E57780}"/>
              </a:ext>
            </a:extLst>
          </p:cNvPr>
          <p:cNvSpPr/>
          <p:nvPr/>
        </p:nvSpPr>
        <p:spPr>
          <a:xfrm>
            <a:off x="5777954" y="4067869"/>
            <a:ext cx="2823121" cy="1656184"/>
          </a:xfrm>
          <a:prstGeom prst="wedgeRectCallout">
            <a:avLst>
              <a:gd name="adj1" fmla="val 44768"/>
              <a:gd name="adj2" fmla="val 755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dirty="0">
                <a:solidFill>
                  <a:schemeClr val="bg1"/>
                </a:solidFill>
              </a:rPr>
              <a:t>Voilà les objets qui provoquent le plus fréquemment des incendies domestiques</a:t>
            </a:r>
            <a:r>
              <a:rPr lang="de-CH" dirty="0">
                <a:solidFill>
                  <a:schemeClr val="bg1"/>
                </a:solidFill>
              </a:rPr>
              <a:t>.</a:t>
            </a:r>
            <a:endParaRPr lang="de-DE" dirty="0">
              <a:solidFill>
                <a:schemeClr val="bg1"/>
              </a:solidFill>
            </a:endParaRPr>
          </a:p>
          <a:p>
            <a:r>
              <a:rPr lang="fr-CH" dirty="0">
                <a:solidFill>
                  <a:schemeClr val="bg1"/>
                </a:solidFill>
              </a:rPr>
              <a:t>Essayez de trouver ensemble pourquoi.</a:t>
            </a:r>
          </a:p>
          <a:p>
            <a:r>
              <a:rPr lang="fr-CH" dirty="0">
                <a:solidFill>
                  <a:schemeClr val="bg1"/>
                </a:solidFill>
              </a:rPr>
              <a:t>Comment peut-on éviter de tels incendies ? </a:t>
            </a:r>
          </a:p>
        </p:txBody>
      </p:sp>
      <p:pic>
        <p:nvPicPr>
          <p:cNvPr id="14"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70242" y="5676838"/>
            <a:ext cx="1428153" cy="1428153"/>
          </a:xfrm>
          <a:prstGeom prst="rect">
            <a:avLst/>
          </a:prstGeom>
        </p:spPr>
      </p:pic>
    </p:spTree>
    <p:extLst>
      <p:ext uri="{BB962C8B-B14F-4D97-AF65-F5344CB8AC3E}">
        <p14:creationId xmlns:p14="http://schemas.microsoft.com/office/powerpoint/2010/main" val="399925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fr-CH" dirty="0"/>
              <a:t>Causes d’incendie</a:t>
            </a:r>
            <a:endParaRPr lang="de-CH" noProof="0" dirty="0"/>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4355901"/>
            <a:ext cx="4825007" cy="2768798"/>
          </a:xfrm>
        </p:spPr>
        <p:txBody>
          <a:bodyPr/>
          <a:lstStyle/>
          <a:p>
            <a:r>
              <a:rPr lang="fr-CH" sz="1800" b="1" dirty="0"/>
              <a:t>Accessoires de fumeurs</a:t>
            </a:r>
          </a:p>
          <a:p>
            <a:endParaRPr lang="de-DE" noProof="0" dirty="0"/>
          </a:p>
          <a:p>
            <a:pPr lvl="1"/>
            <a:r>
              <a:rPr lang="fr-CH" dirty="0"/>
              <a:t>Comment démarre</a:t>
            </a:r>
          </a:p>
          <a:p>
            <a:pPr marL="0" lvl="1" indent="0">
              <a:buNone/>
            </a:pPr>
            <a:r>
              <a:rPr lang="fr-CH" dirty="0"/>
              <a:t>   un incendie </a:t>
            </a:r>
            <a:r>
              <a:rPr lang="de-DE" dirty="0"/>
              <a:t>?</a:t>
            </a:r>
          </a:p>
          <a:p>
            <a:pPr lvl="1"/>
            <a:endParaRPr lang="de-DE" dirty="0"/>
          </a:p>
          <a:p>
            <a:pPr lvl="1"/>
            <a:endParaRPr lang="de-DE" dirty="0"/>
          </a:p>
          <a:p>
            <a:pPr marL="0" lvl="1" indent="0">
              <a:buNone/>
            </a:pPr>
            <a:endParaRPr lang="de-DE" dirty="0"/>
          </a:p>
          <a:p>
            <a:pPr lvl="1"/>
            <a:endParaRPr lang="de-DE" dirty="0"/>
          </a:p>
          <a:p>
            <a:pPr lvl="1"/>
            <a:r>
              <a:rPr lang="fr-CH" dirty="0"/>
              <a:t>Comment éviter</a:t>
            </a:r>
          </a:p>
          <a:p>
            <a:pPr marL="0" lvl="1" indent="0">
              <a:buNone/>
            </a:pPr>
            <a:r>
              <a:rPr lang="fr-CH" dirty="0"/>
              <a:t>   l’incendie </a:t>
            </a:r>
            <a:r>
              <a:rPr lang="de-DE" dirty="0"/>
              <a:t>?</a:t>
            </a:r>
            <a:endParaRPr lang="de-CH" noProof="0" dirty="0"/>
          </a:p>
        </p:txBody>
      </p:sp>
      <p:sp>
        <p:nvSpPr>
          <p:cNvPr id="4" name="Inhaltsplatzhalter 3">
            <a:extLst>
              <a:ext uri="{FF2B5EF4-FFF2-40B4-BE49-F238E27FC236}">
                <a16:creationId xmlns:a16="http://schemas.microsoft.com/office/drawing/2014/main" id="{F518E248-A484-841B-33E4-ED8A22F53F5D}"/>
              </a:ext>
            </a:extLst>
          </p:cNvPr>
          <p:cNvSpPr>
            <a:spLocks noGrp="1"/>
          </p:cNvSpPr>
          <p:nvPr>
            <p:ph sz="half" idx="2"/>
          </p:nvPr>
        </p:nvSpPr>
        <p:spPr>
          <a:xfrm>
            <a:off x="5450422" y="1100099"/>
            <a:ext cx="4825006" cy="5626099"/>
          </a:xfrm>
        </p:spPr>
        <p:txBody>
          <a:bodyPr/>
          <a:lstStyle/>
          <a:p>
            <a:r>
              <a:rPr lang="fr-CH" sz="1800" b="1" dirty="0"/>
              <a:t>Appareils électroniques</a:t>
            </a:r>
          </a:p>
          <a:p>
            <a:endParaRPr lang="de-DE" dirty="0"/>
          </a:p>
          <a:p>
            <a:pPr lvl="1"/>
            <a:r>
              <a:rPr lang="fr-CH" dirty="0"/>
              <a:t>Comment démarre</a:t>
            </a:r>
          </a:p>
          <a:p>
            <a:pPr marL="0" lvl="1" indent="0">
              <a:buNone/>
            </a:pPr>
            <a:r>
              <a:rPr lang="fr-CH" dirty="0"/>
              <a:t>   un incendie </a:t>
            </a:r>
            <a:r>
              <a:rPr lang="de-DE" dirty="0"/>
              <a:t>?</a:t>
            </a:r>
          </a:p>
          <a:p>
            <a:pPr lvl="1"/>
            <a:endParaRPr lang="de-DE" dirty="0"/>
          </a:p>
          <a:p>
            <a:pPr lvl="1"/>
            <a:endParaRPr lang="de-DE" dirty="0"/>
          </a:p>
          <a:p>
            <a:pPr marL="0" lvl="1" indent="0">
              <a:buNone/>
            </a:pPr>
            <a:endParaRPr lang="de-DE" dirty="0"/>
          </a:p>
          <a:p>
            <a:pPr lvl="1"/>
            <a:endParaRPr lang="de-DE" dirty="0"/>
          </a:p>
          <a:p>
            <a:pPr lvl="1"/>
            <a:r>
              <a:rPr lang="fr-CH" dirty="0"/>
              <a:t>Comment éviter</a:t>
            </a:r>
          </a:p>
          <a:p>
            <a:pPr marL="0" lvl="1" indent="0">
              <a:buNone/>
            </a:pPr>
            <a:r>
              <a:rPr lang="fr-CH" dirty="0"/>
              <a:t>   l’incendie </a:t>
            </a:r>
            <a:r>
              <a:rPr lang="de-DE" dirty="0"/>
              <a:t>?</a:t>
            </a:r>
            <a:endParaRPr lang="de-CH" noProof="0" dirty="0"/>
          </a:p>
          <a:p>
            <a:pPr marL="0" lvl="1" indent="0">
              <a:buNone/>
            </a:pPr>
            <a:endParaRPr lang="de-DE" dirty="0"/>
          </a:p>
          <a:p>
            <a:pPr marL="0" lvl="1" indent="0">
              <a:buNone/>
            </a:pPr>
            <a:endParaRPr lang="de-DE" dirty="0"/>
          </a:p>
          <a:p>
            <a:pPr marL="0" lvl="1" indent="0">
              <a:buNone/>
            </a:pPr>
            <a:endParaRPr lang="de-DE" dirty="0"/>
          </a:p>
          <a:p>
            <a:pPr marL="0" lvl="1" indent="0">
              <a:buNone/>
            </a:pPr>
            <a:endParaRPr lang="de-DE" dirty="0"/>
          </a:p>
          <a:p>
            <a:r>
              <a:rPr lang="fr-CH" sz="1800" b="1" dirty="0"/>
              <a:t>Bougies</a:t>
            </a:r>
          </a:p>
          <a:p>
            <a:endParaRPr lang="de-DE" dirty="0"/>
          </a:p>
          <a:p>
            <a:pPr lvl="1"/>
            <a:r>
              <a:rPr lang="fr-CH" dirty="0"/>
              <a:t>Comment démarre</a:t>
            </a:r>
          </a:p>
          <a:p>
            <a:pPr marL="0" lvl="1" indent="0">
              <a:buNone/>
            </a:pPr>
            <a:r>
              <a:rPr lang="fr-CH" dirty="0"/>
              <a:t>   un incendie </a:t>
            </a:r>
            <a:r>
              <a:rPr lang="de-DE" dirty="0"/>
              <a:t>?</a:t>
            </a:r>
          </a:p>
          <a:p>
            <a:pPr lvl="1"/>
            <a:endParaRPr lang="de-DE" dirty="0"/>
          </a:p>
          <a:p>
            <a:pPr lvl="1"/>
            <a:endParaRPr lang="de-DE" dirty="0"/>
          </a:p>
          <a:p>
            <a:pPr lvl="1"/>
            <a:endParaRPr lang="de-DE" dirty="0"/>
          </a:p>
          <a:p>
            <a:pPr marL="0" lvl="1" indent="0">
              <a:buNone/>
            </a:pPr>
            <a:endParaRPr lang="de-DE" dirty="0"/>
          </a:p>
          <a:p>
            <a:pPr lvl="1"/>
            <a:r>
              <a:rPr lang="fr-CH" dirty="0"/>
              <a:t>Comment éviter</a:t>
            </a:r>
          </a:p>
          <a:p>
            <a:pPr marL="0" lvl="1" indent="0">
              <a:buNone/>
            </a:pPr>
            <a:r>
              <a:rPr lang="fr-CH" dirty="0"/>
              <a:t>   l’incendie </a:t>
            </a:r>
            <a:r>
              <a:rPr lang="de-DE" dirty="0"/>
              <a:t>?</a:t>
            </a:r>
            <a:endParaRPr lang="de-CH" noProof="0" dirty="0"/>
          </a:p>
          <a:p>
            <a:pPr marL="0" lvl="1" indent="0">
              <a:buNone/>
            </a:pPr>
            <a:endParaRPr lang="de-CH"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19</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fr-CH" dirty="0"/>
              <a:t>Vitesse à laquelle un feu se propage</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2.2</a:t>
            </a:r>
          </a:p>
        </p:txBody>
      </p:sp>
      <p:sp>
        <p:nvSpPr>
          <p:cNvPr id="6" name="Fußzeilenplatzhalter 5">
            <a:extLst>
              <a:ext uri="{FF2B5EF4-FFF2-40B4-BE49-F238E27FC236}">
                <a16:creationId xmlns:a16="http://schemas.microsoft.com/office/drawing/2014/main" id="{C8B0F776-31F2-4007-97AF-66A7E3EEF54C}"/>
              </a:ext>
            </a:extLst>
          </p:cNvPr>
          <p:cNvSpPr>
            <a:spLocks noGrp="1"/>
          </p:cNvSpPr>
          <p:nvPr>
            <p:ph type="ftr" sz="quarter" idx="11"/>
          </p:nvPr>
        </p:nvSpPr>
        <p:spPr/>
        <p:txBody>
          <a:bodyPr/>
          <a:lstStyle/>
          <a:p>
            <a:r>
              <a:rPr lang="de-DE" noProof="0"/>
              <a:t>Version août 2023</a:t>
            </a:r>
            <a:endParaRPr lang="de-CH" noProof="0" dirty="0"/>
          </a:p>
        </p:txBody>
      </p:sp>
      <p:sp>
        <p:nvSpPr>
          <p:cNvPr id="10" name="Sprechblase: rechteckig 15">
            <a:extLst>
              <a:ext uri="{FF2B5EF4-FFF2-40B4-BE49-F238E27FC236}">
                <a16:creationId xmlns:a16="http://schemas.microsoft.com/office/drawing/2014/main" id="{DFB3A577-FC3A-BA3D-212E-AB97A2AD973D}"/>
              </a:ext>
            </a:extLst>
          </p:cNvPr>
          <p:cNvSpPr/>
          <p:nvPr/>
        </p:nvSpPr>
        <p:spPr>
          <a:xfrm>
            <a:off x="2674330" y="1914989"/>
            <a:ext cx="1706211" cy="496696"/>
          </a:xfrm>
          <a:prstGeom prst="wedgeRectCallout">
            <a:avLst>
              <a:gd name="adj1" fmla="val -66825"/>
              <a:gd name="adj2" fmla="val 527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Écrivez ce que vous avez découvert ensemble</a:t>
            </a:r>
            <a:r>
              <a:rPr lang="de-DE" sz="1000" dirty="0">
                <a:solidFill>
                  <a:schemeClr val="bg1"/>
                </a:solidFill>
              </a:rPr>
              <a:t>.</a:t>
            </a:r>
            <a:endParaRPr lang="de-CH" sz="1000" dirty="0">
              <a:solidFill>
                <a:schemeClr val="bg1"/>
              </a:solidFill>
            </a:endParaRPr>
          </a:p>
        </p:txBody>
      </p:sp>
      <p:graphicFrame>
        <p:nvGraphicFramePr>
          <p:cNvPr id="12"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2069449" y="4774378"/>
          <a:ext cx="2760675" cy="235032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3"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7166534" y="1653357"/>
          <a:ext cx="2760675" cy="235032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4"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7178842" y="4715941"/>
          <a:ext cx="2760675" cy="235032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176754">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pic>
        <p:nvPicPr>
          <p:cNvPr id="15" name="F49ABE07-839A-461C-8FB8-A584092D6A23" descr="B725F21F-C4D1-4A86-965C-8802DC5C7E4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39" t="36535" r="72572" b="46956"/>
          <a:stretch/>
        </p:blipFill>
        <p:spPr bwMode="auto">
          <a:xfrm>
            <a:off x="1765025" y="3547982"/>
            <a:ext cx="968121" cy="77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F49ABE07-839A-461C-8FB8-A584092D6A23" descr="B725F21F-C4D1-4A86-965C-8802DC5C7E4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72" t="35710" r="20049" b="46955"/>
          <a:stretch/>
        </p:blipFill>
        <p:spPr bwMode="auto">
          <a:xfrm>
            <a:off x="3449786" y="2629594"/>
            <a:ext cx="1825307" cy="76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F49ABE07-839A-461C-8FB8-A584092D6A23" descr="B725F21F-C4D1-4A86-965C-8802DC5C7E4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848" t="62125" r="49228" b="13111"/>
          <a:stretch/>
        </p:blipFill>
        <p:spPr bwMode="auto">
          <a:xfrm>
            <a:off x="4380541" y="3524423"/>
            <a:ext cx="97450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968" y="1473786"/>
            <a:ext cx="1428153" cy="1428153"/>
          </a:xfrm>
          <a:prstGeom prst="rect">
            <a:avLst/>
          </a:prstGeom>
        </p:spPr>
      </p:pic>
    </p:spTree>
    <p:extLst>
      <p:ext uri="{BB962C8B-B14F-4D97-AF65-F5344CB8AC3E}">
        <p14:creationId xmlns:p14="http://schemas.microsoft.com/office/powerpoint/2010/main" val="347117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B1E05F-B9EB-2A94-D049-C8EE86DE9F18}"/>
              </a:ext>
            </a:extLst>
          </p:cNvPr>
          <p:cNvSpPr>
            <a:spLocks noGrp="1"/>
          </p:cNvSpPr>
          <p:nvPr>
            <p:ph type="body" sz="quarter" idx="10"/>
          </p:nvPr>
        </p:nvSpPr>
        <p:spPr/>
        <p:txBody>
          <a:bodyPr/>
          <a:lstStyle/>
          <a:p>
            <a:r>
              <a:rPr lang="de-CH" noProof="0" dirty="0"/>
              <a:t>2</a:t>
            </a:r>
          </a:p>
        </p:txBody>
      </p:sp>
      <p:sp>
        <p:nvSpPr>
          <p:cNvPr id="3" name="Titel 2">
            <a:extLst>
              <a:ext uri="{FF2B5EF4-FFF2-40B4-BE49-F238E27FC236}">
                <a16:creationId xmlns:a16="http://schemas.microsoft.com/office/drawing/2014/main" id="{0F28FC72-A474-E59F-0529-2C59C9F30015}"/>
              </a:ext>
            </a:extLst>
          </p:cNvPr>
          <p:cNvSpPr>
            <a:spLocks noGrp="1"/>
          </p:cNvSpPr>
          <p:nvPr>
            <p:ph type="title"/>
          </p:nvPr>
        </p:nvSpPr>
        <p:spPr/>
        <p:txBody>
          <a:bodyPr/>
          <a:lstStyle/>
          <a:p>
            <a:r>
              <a:rPr lang="fr-CH" dirty="0"/>
              <a:t>Les incendies</a:t>
            </a:r>
          </a:p>
        </p:txBody>
      </p:sp>
      <p:sp>
        <p:nvSpPr>
          <p:cNvPr id="4" name="Textplatzhalter 3">
            <a:extLst>
              <a:ext uri="{FF2B5EF4-FFF2-40B4-BE49-F238E27FC236}">
                <a16:creationId xmlns:a16="http://schemas.microsoft.com/office/drawing/2014/main" id="{24A2C247-E6C6-C526-0FA7-D2F5D3AE44EA}"/>
              </a:ext>
            </a:extLst>
          </p:cNvPr>
          <p:cNvSpPr>
            <a:spLocks noGrp="1"/>
          </p:cNvSpPr>
          <p:nvPr>
            <p:ph type="body" sz="quarter" idx="14"/>
          </p:nvPr>
        </p:nvSpPr>
        <p:spPr/>
        <p:txBody>
          <a:bodyPr/>
          <a:lstStyle/>
          <a:p>
            <a:r>
              <a:rPr lang="de-DE" dirty="0"/>
              <a:t>2</a:t>
            </a:r>
            <a:endParaRPr lang="de-CH" noProof="0" dirty="0"/>
          </a:p>
        </p:txBody>
      </p:sp>
      <p:grpSp>
        <p:nvGrpSpPr>
          <p:cNvPr id="5" name="Gruppieren 4">
            <a:extLst>
              <a:ext uri="{FF2B5EF4-FFF2-40B4-BE49-F238E27FC236}">
                <a16:creationId xmlns:a16="http://schemas.microsoft.com/office/drawing/2014/main" id="{389E5C68-1BAE-FE13-7794-8D54BC77DBDE}"/>
              </a:ext>
            </a:extLst>
          </p:cNvPr>
          <p:cNvGrpSpPr/>
          <p:nvPr/>
        </p:nvGrpSpPr>
        <p:grpSpPr>
          <a:xfrm>
            <a:off x="3129014" y="624459"/>
            <a:ext cx="315913" cy="314325"/>
            <a:chOff x="5150380" y="427038"/>
            <a:chExt cx="315913" cy="314325"/>
          </a:xfrm>
        </p:grpSpPr>
        <p:sp>
          <p:nvSpPr>
            <p:cNvPr id="6" name="Freeform 48">
              <a:extLst>
                <a:ext uri="{FF2B5EF4-FFF2-40B4-BE49-F238E27FC236}">
                  <a16:creationId xmlns:a16="http://schemas.microsoft.com/office/drawing/2014/main" id="{B6C8DA79-99C0-3AC6-7759-73CB6F26948C}"/>
                </a:ext>
              </a:extLst>
            </p:cNvPr>
            <p:cNvSpPr>
              <a:spLocks/>
            </p:cNvSpPr>
            <p:nvPr/>
          </p:nvSpPr>
          <p:spPr bwMode="auto">
            <a:xfrm>
              <a:off x="5286905" y="427038"/>
              <a:ext cx="42863" cy="122238"/>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 name="Freeform 49">
              <a:extLst>
                <a:ext uri="{FF2B5EF4-FFF2-40B4-BE49-F238E27FC236}">
                  <a16:creationId xmlns:a16="http://schemas.microsoft.com/office/drawing/2014/main" id="{D34D252D-6905-7545-D075-DC31EC8FF3F4}"/>
                </a:ext>
              </a:extLst>
            </p:cNvPr>
            <p:cNvSpPr>
              <a:spLocks/>
            </p:cNvSpPr>
            <p:nvPr/>
          </p:nvSpPr>
          <p:spPr bwMode="auto">
            <a:xfrm>
              <a:off x="5299605" y="606425"/>
              <a:ext cx="31750" cy="134938"/>
            </a:xfrm>
            <a:custGeom>
              <a:avLst/>
              <a:gdLst>
                <a:gd name="T0" fmla="*/ 18 w 34"/>
                <a:gd name="T1" fmla="*/ 5 h 143"/>
                <a:gd name="T2" fmla="*/ 18 w 34"/>
                <a:gd name="T3" fmla="*/ 5 h 143"/>
                <a:gd name="T4" fmla="*/ 34 w 34"/>
                <a:gd name="T5" fmla="*/ 143 h 143"/>
                <a:gd name="T6" fmla="*/ 0 w 34"/>
                <a:gd name="T7" fmla="*/ 136 h 143"/>
                <a:gd name="T8" fmla="*/ 6 w 34"/>
                <a:gd name="T9" fmla="*/ 0 h 143"/>
                <a:gd name="T10" fmla="*/ 18 w 34"/>
                <a:gd name="T11" fmla="*/ 5 h 143"/>
              </a:gdLst>
              <a:ahLst/>
              <a:cxnLst>
                <a:cxn ang="0">
                  <a:pos x="T0" y="T1"/>
                </a:cxn>
                <a:cxn ang="0">
                  <a:pos x="T2" y="T3"/>
                </a:cxn>
                <a:cxn ang="0">
                  <a:pos x="T4" y="T5"/>
                </a:cxn>
                <a:cxn ang="0">
                  <a:pos x="T6" y="T7"/>
                </a:cxn>
                <a:cxn ang="0">
                  <a:pos x="T8" y="T9"/>
                </a:cxn>
                <a:cxn ang="0">
                  <a:pos x="T10" y="T11"/>
                </a:cxn>
              </a:cxnLst>
              <a:rect l="0" t="0" r="r" b="b"/>
              <a:pathLst>
                <a:path w="34" h="143">
                  <a:moveTo>
                    <a:pt x="18" y="5"/>
                  </a:moveTo>
                  <a:lnTo>
                    <a:pt x="18" y="5"/>
                  </a:lnTo>
                  <a:lnTo>
                    <a:pt x="34" y="143"/>
                  </a:lnTo>
                  <a:lnTo>
                    <a:pt x="0" y="136"/>
                  </a:lnTo>
                  <a:lnTo>
                    <a:pt x="6" y="0"/>
                  </a:lnTo>
                  <a:lnTo>
                    <a:pt x="18" y="5"/>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50">
              <a:extLst>
                <a:ext uri="{FF2B5EF4-FFF2-40B4-BE49-F238E27FC236}">
                  <a16:creationId xmlns:a16="http://schemas.microsoft.com/office/drawing/2014/main" id="{9911D839-051F-1D9B-C3BE-3F6E944B9E41}"/>
                </a:ext>
              </a:extLst>
            </p:cNvPr>
            <p:cNvSpPr>
              <a:spLocks/>
            </p:cNvSpPr>
            <p:nvPr/>
          </p:nvSpPr>
          <p:spPr bwMode="auto">
            <a:xfrm>
              <a:off x="5337705" y="560388"/>
              <a:ext cx="128588" cy="39688"/>
            </a:xfrm>
            <a:custGeom>
              <a:avLst/>
              <a:gdLst>
                <a:gd name="T0" fmla="*/ 1 w 136"/>
                <a:gd name="T1" fmla="*/ 11 h 41"/>
                <a:gd name="T2" fmla="*/ 1 w 136"/>
                <a:gd name="T3" fmla="*/ 11 h 41"/>
                <a:gd name="T4" fmla="*/ 131 w 136"/>
                <a:gd name="T5" fmla="*/ 0 h 41"/>
                <a:gd name="T6" fmla="*/ 136 w 136"/>
                <a:gd name="T7" fmla="*/ 41 h 41"/>
                <a:gd name="T8" fmla="*/ 0 w 136"/>
                <a:gd name="T9" fmla="*/ 25 h 41"/>
                <a:gd name="T10" fmla="*/ 1 w 136"/>
                <a:gd name="T11" fmla="*/ 11 h 41"/>
              </a:gdLst>
              <a:ahLst/>
              <a:cxnLst>
                <a:cxn ang="0">
                  <a:pos x="T0" y="T1"/>
                </a:cxn>
                <a:cxn ang="0">
                  <a:pos x="T2" y="T3"/>
                </a:cxn>
                <a:cxn ang="0">
                  <a:pos x="T4" y="T5"/>
                </a:cxn>
                <a:cxn ang="0">
                  <a:pos x="T6" y="T7"/>
                </a:cxn>
                <a:cxn ang="0">
                  <a:pos x="T8" y="T9"/>
                </a:cxn>
                <a:cxn ang="0">
                  <a:pos x="T10" y="T11"/>
                </a:cxn>
              </a:cxnLst>
              <a:rect l="0" t="0" r="r" b="b"/>
              <a:pathLst>
                <a:path w="136" h="41">
                  <a:moveTo>
                    <a:pt x="1" y="11"/>
                  </a:moveTo>
                  <a:lnTo>
                    <a:pt x="1" y="11"/>
                  </a:lnTo>
                  <a:lnTo>
                    <a:pt x="131" y="0"/>
                  </a:lnTo>
                  <a:lnTo>
                    <a:pt x="136"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51">
              <a:extLst>
                <a:ext uri="{FF2B5EF4-FFF2-40B4-BE49-F238E27FC236}">
                  <a16:creationId xmlns:a16="http://schemas.microsoft.com/office/drawing/2014/main" id="{3BC13924-BABD-8478-A1E6-8F0776280FDD}"/>
                </a:ext>
              </a:extLst>
            </p:cNvPr>
            <p:cNvSpPr>
              <a:spLocks/>
            </p:cNvSpPr>
            <p:nvPr/>
          </p:nvSpPr>
          <p:spPr bwMode="auto">
            <a:xfrm>
              <a:off x="5150380" y="565150"/>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8" name="Gruppieren 67">
            <a:extLst>
              <a:ext uri="{FF2B5EF4-FFF2-40B4-BE49-F238E27FC236}">
                <a16:creationId xmlns:a16="http://schemas.microsoft.com/office/drawing/2014/main" id="{E9704177-E090-E253-CA55-4636D7AB6059}"/>
              </a:ext>
            </a:extLst>
          </p:cNvPr>
          <p:cNvGrpSpPr/>
          <p:nvPr/>
        </p:nvGrpSpPr>
        <p:grpSpPr>
          <a:xfrm>
            <a:off x="2128889" y="2783459"/>
            <a:ext cx="493713" cy="488950"/>
            <a:chOff x="2128889" y="2783459"/>
            <a:chExt cx="493713" cy="488950"/>
          </a:xfrm>
        </p:grpSpPr>
        <p:sp>
          <p:nvSpPr>
            <p:cNvPr id="10" name="Freeform 52">
              <a:extLst>
                <a:ext uri="{FF2B5EF4-FFF2-40B4-BE49-F238E27FC236}">
                  <a16:creationId xmlns:a16="http://schemas.microsoft.com/office/drawing/2014/main" id="{0E2D2EDA-96EA-0ADB-53BB-FD51CDD4B704}"/>
                </a:ext>
              </a:extLst>
            </p:cNvPr>
            <p:cNvSpPr>
              <a:spLocks/>
            </p:cNvSpPr>
            <p:nvPr/>
          </p:nvSpPr>
          <p:spPr bwMode="auto">
            <a:xfrm>
              <a:off x="2128889" y="3013646"/>
              <a:ext cx="177800" cy="26988"/>
            </a:xfrm>
            <a:custGeom>
              <a:avLst/>
              <a:gdLst>
                <a:gd name="T0" fmla="*/ 181 w 187"/>
                <a:gd name="T1" fmla="*/ 0 h 28"/>
                <a:gd name="T2" fmla="*/ 181 w 187"/>
                <a:gd name="T3" fmla="*/ 0 h 28"/>
                <a:gd name="T4" fmla="*/ 5 w 187"/>
                <a:gd name="T5" fmla="*/ 0 h 28"/>
                <a:gd name="T6" fmla="*/ 0 w 187"/>
                <a:gd name="T7" fmla="*/ 28 h 28"/>
                <a:gd name="T8" fmla="*/ 187 w 187"/>
                <a:gd name="T9" fmla="*/ 23 h 28"/>
                <a:gd name="T10" fmla="*/ 181 w 187"/>
                <a:gd name="T11" fmla="*/ 0 h 28"/>
              </a:gdLst>
              <a:ahLst/>
              <a:cxnLst>
                <a:cxn ang="0">
                  <a:pos x="T0" y="T1"/>
                </a:cxn>
                <a:cxn ang="0">
                  <a:pos x="T2" y="T3"/>
                </a:cxn>
                <a:cxn ang="0">
                  <a:pos x="T4" y="T5"/>
                </a:cxn>
                <a:cxn ang="0">
                  <a:pos x="T6" y="T7"/>
                </a:cxn>
                <a:cxn ang="0">
                  <a:pos x="T8" y="T9"/>
                </a:cxn>
                <a:cxn ang="0">
                  <a:pos x="T10" y="T11"/>
                </a:cxn>
              </a:cxnLst>
              <a:rect l="0" t="0" r="r" b="b"/>
              <a:pathLst>
                <a:path w="187" h="28">
                  <a:moveTo>
                    <a:pt x="181" y="0"/>
                  </a:moveTo>
                  <a:lnTo>
                    <a:pt x="181" y="0"/>
                  </a:lnTo>
                  <a:lnTo>
                    <a:pt x="5" y="0"/>
                  </a:lnTo>
                  <a:lnTo>
                    <a:pt x="0" y="28"/>
                  </a:lnTo>
                  <a:lnTo>
                    <a:pt x="187" y="23"/>
                  </a:lnTo>
                  <a:lnTo>
                    <a:pt x="181"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53">
              <a:extLst>
                <a:ext uri="{FF2B5EF4-FFF2-40B4-BE49-F238E27FC236}">
                  <a16:creationId xmlns:a16="http://schemas.microsoft.com/office/drawing/2014/main" id="{FB47B9B6-6A1D-917B-926D-315AC9D28BFB}"/>
                </a:ext>
              </a:extLst>
            </p:cNvPr>
            <p:cNvSpPr>
              <a:spLocks/>
            </p:cNvSpPr>
            <p:nvPr/>
          </p:nvSpPr>
          <p:spPr bwMode="auto">
            <a:xfrm>
              <a:off x="2433689" y="3015234"/>
              <a:ext cx="188913" cy="30163"/>
            </a:xfrm>
            <a:custGeom>
              <a:avLst/>
              <a:gdLst>
                <a:gd name="T0" fmla="*/ 182 w 198"/>
                <a:gd name="T1" fmla="*/ 0 h 31"/>
                <a:gd name="T2" fmla="*/ 182 w 198"/>
                <a:gd name="T3" fmla="*/ 0 h 31"/>
                <a:gd name="T4" fmla="*/ 5 w 198"/>
                <a:gd name="T5" fmla="*/ 0 h 31"/>
                <a:gd name="T6" fmla="*/ 0 w 198"/>
                <a:gd name="T7" fmla="*/ 28 h 31"/>
                <a:gd name="T8" fmla="*/ 187 w 198"/>
                <a:gd name="T9" fmla="*/ 23 h 31"/>
                <a:gd name="T10" fmla="*/ 182 w 198"/>
                <a:gd name="T11" fmla="*/ 0 h 31"/>
              </a:gdLst>
              <a:ahLst/>
              <a:cxnLst>
                <a:cxn ang="0">
                  <a:pos x="T0" y="T1"/>
                </a:cxn>
                <a:cxn ang="0">
                  <a:pos x="T2" y="T3"/>
                </a:cxn>
                <a:cxn ang="0">
                  <a:pos x="T4" y="T5"/>
                </a:cxn>
                <a:cxn ang="0">
                  <a:pos x="T6" y="T7"/>
                </a:cxn>
                <a:cxn ang="0">
                  <a:pos x="T8" y="T9"/>
                </a:cxn>
                <a:cxn ang="0">
                  <a:pos x="T10" y="T11"/>
                </a:cxn>
              </a:cxnLst>
              <a:rect l="0" t="0" r="r" b="b"/>
              <a:pathLst>
                <a:path w="198" h="31">
                  <a:moveTo>
                    <a:pt x="182" y="0"/>
                  </a:moveTo>
                  <a:lnTo>
                    <a:pt x="182" y="0"/>
                  </a:lnTo>
                  <a:lnTo>
                    <a:pt x="5" y="0"/>
                  </a:lnTo>
                  <a:lnTo>
                    <a:pt x="0" y="28"/>
                  </a:lnTo>
                  <a:cubicBezTo>
                    <a:pt x="0" y="28"/>
                    <a:pt x="176" y="31"/>
                    <a:pt x="187" y="23"/>
                  </a:cubicBezTo>
                  <a:cubicBezTo>
                    <a:pt x="198" y="14"/>
                    <a:pt x="182" y="0"/>
                    <a:pt x="182" y="0"/>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54">
              <a:extLst>
                <a:ext uri="{FF2B5EF4-FFF2-40B4-BE49-F238E27FC236}">
                  <a16:creationId xmlns:a16="http://schemas.microsoft.com/office/drawing/2014/main" id="{3E2B3DA3-8A21-E203-AC79-54F59A2EDE02}"/>
                </a:ext>
              </a:extLst>
            </p:cNvPr>
            <p:cNvSpPr>
              <a:spLocks/>
            </p:cNvSpPr>
            <p:nvPr/>
          </p:nvSpPr>
          <p:spPr bwMode="auto">
            <a:xfrm>
              <a:off x="2352726" y="3096196"/>
              <a:ext cx="28575" cy="176213"/>
            </a:xfrm>
            <a:custGeom>
              <a:avLst/>
              <a:gdLst>
                <a:gd name="T0" fmla="*/ 0 w 31"/>
                <a:gd name="T1" fmla="*/ 0 h 185"/>
                <a:gd name="T2" fmla="*/ 0 w 31"/>
                <a:gd name="T3" fmla="*/ 0 h 185"/>
                <a:gd name="T4" fmla="*/ 0 w 31"/>
                <a:gd name="T5" fmla="*/ 185 h 185"/>
                <a:gd name="T6" fmla="*/ 31 w 31"/>
                <a:gd name="T7" fmla="*/ 179 h 185"/>
                <a:gd name="T8" fmla="*/ 25 w 31"/>
                <a:gd name="T9" fmla="*/ 10 h 185"/>
                <a:gd name="T10" fmla="*/ 0 w 31"/>
                <a:gd name="T11" fmla="*/ 0 h 185"/>
              </a:gdLst>
              <a:ahLst/>
              <a:cxnLst>
                <a:cxn ang="0">
                  <a:pos x="T0" y="T1"/>
                </a:cxn>
                <a:cxn ang="0">
                  <a:pos x="T2" y="T3"/>
                </a:cxn>
                <a:cxn ang="0">
                  <a:pos x="T4" y="T5"/>
                </a:cxn>
                <a:cxn ang="0">
                  <a:pos x="T6" y="T7"/>
                </a:cxn>
                <a:cxn ang="0">
                  <a:pos x="T8" y="T9"/>
                </a:cxn>
                <a:cxn ang="0">
                  <a:pos x="T10" y="T11"/>
                </a:cxn>
              </a:cxnLst>
              <a:rect l="0" t="0" r="r" b="b"/>
              <a:pathLst>
                <a:path w="31" h="185">
                  <a:moveTo>
                    <a:pt x="0" y="0"/>
                  </a:moveTo>
                  <a:lnTo>
                    <a:pt x="0" y="0"/>
                  </a:lnTo>
                  <a:lnTo>
                    <a:pt x="0" y="185"/>
                  </a:lnTo>
                  <a:lnTo>
                    <a:pt x="31" y="179"/>
                  </a:lnTo>
                  <a:lnTo>
                    <a:pt x="25" y="10"/>
                  </a:lnTo>
                  <a:lnTo>
                    <a:pt x="0"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55">
              <a:extLst>
                <a:ext uri="{FF2B5EF4-FFF2-40B4-BE49-F238E27FC236}">
                  <a16:creationId xmlns:a16="http://schemas.microsoft.com/office/drawing/2014/main" id="{19E10FF1-C001-6287-4485-5E7F22274276}"/>
                </a:ext>
              </a:extLst>
            </p:cNvPr>
            <p:cNvSpPr>
              <a:spLocks/>
            </p:cNvSpPr>
            <p:nvPr/>
          </p:nvSpPr>
          <p:spPr bwMode="auto">
            <a:xfrm>
              <a:off x="2347964" y="2783459"/>
              <a:ext cx="38100" cy="188913"/>
            </a:xfrm>
            <a:custGeom>
              <a:avLst/>
              <a:gdLst>
                <a:gd name="T0" fmla="*/ 21 w 41"/>
                <a:gd name="T1" fmla="*/ 195 h 197"/>
                <a:gd name="T2" fmla="*/ 21 w 41"/>
                <a:gd name="T3" fmla="*/ 195 h 197"/>
                <a:gd name="T4" fmla="*/ 16 w 41"/>
                <a:gd name="T5" fmla="*/ 190 h 197"/>
                <a:gd name="T6" fmla="*/ 0 w 41"/>
                <a:gd name="T7" fmla="*/ 12 h 197"/>
                <a:gd name="T8" fmla="*/ 41 w 41"/>
                <a:gd name="T9" fmla="*/ 8 h 197"/>
                <a:gd name="T10" fmla="*/ 39 w 41"/>
                <a:gd name="T11" fmla="*/ 195 h 197"/>
                <a:gd name="T12" fmla="*/ 21 w 41"/>
                <a:gd name="T13" fmla="*/ 195 h 197"/>
              </a:gdLst>
              <a:ahLst/>
              <a:cxnLst>
                <a:cxn ang="0">
                  <a:pos x="T0" y="T1"/>
                </a:cxn>
                <a:cxn ang="0">
                  <a:pos x="T2" y="T3"/>
                </a:cxn>
                <a:cxn ang="0">
                  <a:pos x="T4" y="T5"/>
                </a:cxn>
                <a:cxn ang="0">
                  <a:pos x="T6" y="T7"/>
                </a:cxn>
                <a:cxn ang="0">
                  <a:pos x="T8" y="T9"/>
                </a:cxn>
                <a:cxn ang="0">
                  <a:pos x="T10" y="T11"/>
                </a:cxn>
                <a:cxn ang="0">
                  <a:pos x="T12" y="T13"/>
                </a:cxn>
              </a:cxnLst>
              <a:rect l="0" t="0" r="r" b="b"/>
              <a:pathLst>
                <a:path w="41" h="197">
                  <a:moveTo>
                    <a:pt x="21" y="195"/>
                  </a:moveTo>
                  <a:lnTo>
                    <a:pt x="21" y="195"/>
                  </a:lnTo>
                  <a:cubicBezTo>
                    <a:pt x="19" y="195"/>
                    <a:pt x="16" y="193"/>
                    <a:pt x="16" y="190"/>
                  </a:cubicBezTo>
                  <a:cubicBezTo>
                    <a:pt x="16" y="190"/>
                    <a:pt x="6" y="56"/>
                    <a:pt x="0" y="12"/>
                  </a:cubicBezTo>
                  <a:cubicBezTo>
                    <a:pt x="0" y="12"/>
                    <a:pt x="41" y="0"/>
                    <a:pt x="41" y="8"/>
                  </a:cubicBezTo>
                  <a:lnTo>
                    <a:pt x="39" y="195"/>
                  </a:lnTo>
                  <a:cubicBezTo>
                    <a:pt x="39" y="197"/>
                    <a:pt x="21" y="195"/>
                    <a:pt x="21" y="195"/>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1" name="Gruppieren 70">
            <a:extLst>
              <a:ext uri="{FF2B5EF4-FFF2-40B4-BE49-F238E27FC236}">
                <a16:creationId xmlns:a16="http://schemas.microsoft.com/office/drawing/2014/main" id="{CB12D320-07C5-3D40-7CDF-DE9099009415}"/>
              </a:ext>
            </a:extLst>
          </p:cNvPr>
          <p:cNvGrpSpPr/>
          <p:nvPr/>
        </p:nvGrpSpPr>
        <p:grpSpPr>
          <a:xfrm>
            <a:off x="4400277" y="1468215"/>
            <a:ext cx="660400" cy="652463"/>
            <a:chOff x="3097264" y="1470596"/>
            <a:chExt cx="660400" cy="652463"/>
          </a:xfrm>
        </p:grpSpPr>
        <p:sp>
          <p:nvSpPr>
            <p:cNvPr id="14" name="Freeform 56">
              <a:extLst>
                <a:ext uri="{FF2B5EF4-FFF2-40B4-BE49-F238E27FC236}">
                  <a16:creationId xmlns:a16="http://schemas.microsoft.com/office/drawing/2014/main" id="{54F2EE0C-7E55-BBF8-F128-5CFB54546186}"/>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7">
              <a:extLst>
                <a:ext uri="{FF2B5EF4-FFF2-40B4-BE49-F238E27FC236}">
                  <a16:creationId xmlns:a16="http://schemas.microsoft.com/office/drawing/2014/main" id="{C1CC222E-97DC-E937-EEC6-62F089D9E65E}"/>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8">
              <a:extLst>
                <a:ext uri="{FF2B5EF4-FFF2-40B4-BE49-F238E27FC236}">
                  <a16:creationId xmlns:a16="http://schemas.microsoft.com/office/drawing/2014/main" id="{016BC56B-0B25-30C1-8BB3-A81FD1582C8E}"/>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59">
              <a:extLst>
                <a:ext uri="{FF2B5EF4-FFF2-40B4-BE49-F238E27FC236}">
                  <a16:creationId xmlns:a16="http://schemas.microsoft.com/office/drawing/2014/main" id="{4B230E63-A0DA-1736-EC15-4DC27E1B3CDD}"/>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2" name="Gruppieren 71">
            <a:extLst>
              <a:ext uri="{FF2B5EF4-FFF2-40B4-BE49-F238E27FC236}">
                <a16:creationId xmlns:a16="http://schemas.microsoft.com/office/drawing/2014/main" id="{CDEACE67-F0B9-E1B8-7B93-759199745DFF}"/>
              </a:ext>
            </a:extLst>
          </p:cNvPr>
          <p:cNvGrpSpPr/>
          <p:nvPr/>
        </p:nvGrpSpPr>
        <p:grpSpPr>
          <a:xfrm>
            <a:off x="5545015" y="2457094"/>
            <a:ext cx="334963" cy="333375"/>
            <a:chOff x="4189464" y="2386584"/>
            <a:chExt cx="334963" cy="333375"/>
          </a:xfrm>
        </p:grpSpPr>
        <p:sp>
          <p:nvSpPr>
            <p:cNvPr id="18" name="Freeform 60">
              <a:extLst>
                <a:ext uri="{FF2B5EF4-FFF2-40B4-BE49-F238E27FC236}">
                  <a16:creationId xmlns:a16="http://schemas.microsoft.com/office/drawing/2014/main" id="{31AF963C-EF75-5CA0-172B-F11D9C420CF1}"/>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A35DCA03-B8C3-D564-66FC-7F1479CC6970}"/>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0DD335D9-D553-FA79-919D-467CAC6D194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63E6F665-2EC9-4C36-B341-6AD2137D2F63}"/>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9" name="Gruppieren 68">
            <a:extLst>
              <a:ext uri="{FF2B5EF4-FFF2-40B4-BE49-F238E27FC236}">
                <a16:creationId xmlns:a16="http://schemas.microsoft.com/office/drawing/2014/main" id="{D2A8557C-DC58-F622-860F-9AE723A6CB56}"/>
              </a:ext>
            </a:extLst>
          </p:cNvPr>
          <p:cNvGrpSpPr/>
          <p:nvPr/>
        </p:nvGrpSpPr>
        <p:grpSpPr>
          <a:xfrm>
            <a:off x="1628826" y="3815334"/>
            <a:ext cx="358776" cy="346075"/>
            <a:chOff x="1628826" y="3815334"/>
            <a:chExt cx="358776" cy="346075"/>
          </a:xfrm>
        </p:grpSpPr>
        <p:sp>
          <p:nvSpPr>
            <p:cNvPr id="22" name="Freeform 64">
              <a:extLst>
                <a:ext uri="{FF2B5EF4-FFF2-40B4-BE49-F238E27FC236}">
                  <a16:creationId xmlns:a16="http://schemas.microsoft.com/office/drawing/2014/main" id="{35ACCD86-8FAC-D54B-DDB4-F6F638320B06}"/>
                </a:ext>
              </a:extLst>
            </p:cNvPr>
            <p:cNvSpPr>
              <a:spLocks/>
            </p:cNvSpPr>
            <p:nvPr/>
          </p:nvSpPr>
          <p:spPr bwMode="auto">
            <a:xfrm>
              <a:off x="1628826" y="3978846"/>
              <a:ext cx="128588"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65">
              <a:extLst>
                <a:ext uri="{FF2B5EF4-FFF2-40B4-BE49-F238E27FC236}">
                  <a16:creationId xmlns:a16="http://schemas.microsoft.com/office/drawing/2014/main" id="{47EDAD05-AE03-537D-ED24-1F50F737ABE9}"/>
                </a:ext>
              </a:extLst>
            </p:cNvPr>
            <p:cNvSpPr>
              <a:spLocks/>
            </p:cNvSpPr>
            <p:nvPr/>
          </p:nvSpPr>
          <p:spPr bwMode="auto">
            <a:xfrm>
              <a:off x="1849489" y="3980434"/>
              <a:ext cx="138113" cy="20638"/>
            </a:xfrm>
            <a:custGeom>
              <a:avLst/>
              <a:gdLst>
                <a:gd name="T0" fmla="*/ 132 w 144"/>
                <a:gd name="T1" fmla="*/ 0 h 22"/>
                <a:gd name="T2" fmla="*/ 132 w 144"/>
                <a:gd name="T3" fmla="*/ 0 h 22"/>
                <a:gd name="T4" fmla="*/ 4 w 144"/>
                <a:gd name="T5" fmla="*/ 0 h 22"/>
                <a:gd name="T6" fmla="*/ 0 w 144"/>
                <a:gd name="T7" fmla="*/ 20 h 22"/>
                <a:gd name="T8" fmla="*/ 136 w 144"/>
                <a:gd name="T9" fmla="*/ 16 h 22"/>
                <a:gd name="T10" fmla="*/ 132 w 144"/>
                <a:gd name="T11" fmla="*/ 0 h 22"/>
              </a:gdLst>
              <a:ahLst/>
              <a:cxnLst>
                <a:cxn ang="0">
                  <a:pos x="T0" y="T1"/>
                </a:cxn>
                <a:cxn ang="0">
                  <a:pos x="T2" y="T3"/>
                </a:cxn>
                <a:cxn ang="0">
                  <a:pos x="T4" y="T5"/>
                </a:cxn>
                <a:cxn ang="0">
                  <a:pos x="T6" y="T7"/>
                </a:cxn>
                <a:cxn ang="0">
                  <a:pos x="T8" y="T9"/>
                </a:cxn>
                <a:cxn ang="0">
                  <a:pos x="T10" y="T11"/>
                </a:cxn>
              </a:cxnLst>
              <a:rect l="0" t="0" r="r" b="b"/>
              <a:pathLst>
                <a:path w="144" h="22">
                  <a:moveTo>
                    <a:pt x="132" y="0"/>
                  </a:moveTo>
                  <a:lnTo>
                    <a:pt x="132" y="0"/>
                  </a:lnTo>
                  <a:lnTo>
                    <a:pt x="4" y="0"/>
                  </a:lnTo>
                  <a:lnTo>
                    <a:pt x="0" y="20"/>
                  </a:lnTo>
                  <a:cubicBezTo>
                    <a:pt x="0" y="20"/>
                    <a:pt x="128" y="22"/>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6">
              <a:extLst>
                <a:ext uri="{FF2B5EF4-FFF2-40B4-BE49-F238E27FC236}">
                  <a16:creationId xmlns:a16="http://schemas.microsoft.com/office/drawing/2014/main" id="{389A5325-3F88-7D67-1958-F3F2FFD893D6}"/>
                </a:ext>
              </a:extLst>
            </p:cNvPr>
            <p:cNvSpPr>
              <a:spLocks/>
            </p:cNvSpPr>
            <p:nvPr/>
          </p:nvSpPr>
          <p:spPr bwMode="auto">
            <a:xfrm>
              <a:off x="1792339" y="4035996"/>
              <a:ext cx="20638" cy="125413"/>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67">
              <a:extLst>
                <a:ext uri="{FF2B5EF4-FFF2-40B4-BE49-F238E27FC236}">
                  <a16:creationId xmlns:a16="http://schemas.microsoft.com/office/drawing/2014/main" id="{D1AA45D9-EE58-4556-EAB3-9A2CAEB1576A}"/>
                </a:ext>
              </a:extLst>
            </p:cNvPr>
            <p:cNvSpPr>
              <a:spLocks/>
            </p:cNvSpPr>
            <p:nvPr/>
          </p:nvSpPr>
          <p:spPr bwMode="auto">
            <a:xfrm>
              <a:off x="1787576" y="3815334"/>
              <a:ext cx="28575" cy="134938"/>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4"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0" name="Gruppieren 69">
            <a:extLst>
              <a:ext uri="{FF2B5EF4-FFF2-40B4-BE49-F238E27FC236}">
                <a16:creationId xmlns:a16="http://schemas.microsoft.com/office/drawing/2014/main" id="{6833B639-678B-3AF0-8609-9085E5D5444B}"/>
              </a:ext>
            </a:extLst>
          </p:cNvPr>
          <p:cNvGrpSpPr/>
          <p:nvPr/>
        </p:nvGrpSpPr>
        <p:grpSpPr>
          <a:xfrm>
            <a:off x="5713017" y="1278004"/>
            <a:ext cx="358775" cy="344488"/>
            <a:chOff x="4237089" y="1076896"/>
            <a:chExt cx="358775" cy="344488"/>
          </a:xfrm>
        </p:grpSpPr>
        <p:sp>
          <p:nvSpPr>
            <p:cNvPr id="26" name="Freeform 68">
              <a:extLst>
                <a:ext uri="{FF2B5EF4-FFF2-40B4-BE49-F238E27FC236}">
                  <a16:creationId xmlns:a16="http://schemas.microsoft.com/office/drawing/2014/main" id="{3C96D716-656C-5655-6287-DB4A445CC674}"/>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69">
              <a:extLst>
                <a:ext uri="{FF2B5EF4-FFF2-40B4-BE49-F238E27FC236}">
                  <a16:creationId xmlns:a16="http://schemas.microsoft.com/office/drawing/2014/main" id="{8DDF6BE4-62BD-773F-CA7C-AE6DA987FD5D}"/>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70">
              <a:extLst>
                <a:ext uri="{FF2B5EF4-FFF2-40B4-BE49-F238E27FC236}">
                  <a16:creationId xmlns:a16="http://schemas.microsoft.com/office/drawing/2014/main" id="{538BBD58-7B11-F4D4-DEFF-EBE1C11BAE1B}"/>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71">
              <a:extLst>
                <a:ext uri="{FF2B5EF4-FFF2-40B4-BE49-F238E27FC236}">
                  <a16:creationId xmlns:a16="http://schemas.microsoft.com/office/drawing/2014/main" id="{248986D7-F1EE-C44A-C855-C309AAFE9EE5}"/>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0" name="Freeform 72">
            <a:extLst>
              <a:ext uri="{FF2B5EF4-FFF2-40B4-BE49-F238E27FC236}">
                <a16:creationId xmlns:a16="http://schemas.microsoft.com/office/drawing/2014/main" id="{AB2E5D90-8034-2759-DF23-70E13F6D8015}"/>
              </a:ext>
            </a:extLst>
          </p:cNvPr>
          <p:cNvSpPr>
            <a:spLocks/>
          </p:cNvSpPr>
          <p:nvPr/>
        </p:nvSpPr>
        <p:spPr bwMode="auto">
          <a:xfrm>
            <a:off x="2862314" y="2508821"/>
            <a:ext cx="217488" cy="233363"/>
          </a:xfrm>
          <a:custGeom>
            <a:avLst/>
            <a:gdLst>
              <a:gd name="T0" fmla="*/ 36 w 228"/>
              <a:gd name="T1" fmla="*/ 205 h 245"/>
              <a:gd name="T2" fmla="*/ 36 w 228"/>
              <a:gd name="T3" fmla="*/ 205 h 245"/>
              <a:gd name="T4" fmla="*/ 98 w 228"/>
              <a:gd name="T5" fmla="*/ 178 h 245"/>
              <a:gd name="T6" fmla="*/ 126 w 228"/>
              <a:gd name="T7" fmla="*/ 245 h 245"/>
              <a:gd name="T8" fmla="*/ 142 w 228"/>
              <a:gd name="T9" fmla="*/ 178 h 245"/>
              <a:gd name="T10" fmla="*/ 228 w 228"/>
              <a:gd name="T11" fmla="*/ 118 h 245"/>
              <a:gd name="T12" fmla="*/ 148 w 228"/>
              <a:gd name="T13" fmla="*/ 118 h 245"/>
              <a:gd name="T14" fmla="*/ 162 w 228"/>
              <a:gd name="T15" fmla="*/ 0 h 245"/>
              <a:gd name="T16" fmla="*/ 88 w 228"/>
              <a:gd name="T17" fmla="*/ 114 h 245"/>
              <a:gd name="T18" fmla="*/ 0 w 228"/>
              <a:gd name="T19" fmla="*/ 87 h 245"/>
              <a:gd name="T20" fmla="*/ 73 w 228"/>
              <a:gd name="T21" fmla="*/ 148 h 245"/>
              <a:gd name="T22" fmla="*/ 36 w 228"/>
              <a:gd name="T23" fmla="*/ 20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45">
                <a:moveTo>
                  <a:pt x="36" y="205"/>
                </a:moveTo>
                <a:lnTo>
                  <a:pt x="36" y="205"/>
                </a:lnTo>
                <a:lnTo>
                  <a:pt x="98" y="178"/>
                </a:lnTo>
                <a:lnTo>
                  <a:pt x="126" y="245"/>
                </a:lnTo>
                <a:lnTo>
                  <a:pt x="142" y="178"/>
                </a:lnTo>
                <a:lnTo>
                  <a:pt x="228" y="118"/>
                </a:lnTo>
                <a:lnTo>
                  <a:pt x="148" y="118"/>
                </a:lnTo>
                <a:lnTo>
                  <a:pt x="162" y="0"/>
                </a:lnTo>
                <a:lnTo>
                  <a:pt x="88" y="114"/>
                </a:lnTo>
                <a:lnTo>
                  <a:pt x="0" y="87"/>
                </a:lnTo>
                <a:lnTo>
                  <a:pt x="73" y="148"/>
                </a:lnTo>
                <a:lnTo>
                  <a:pt x="36" y="205"/>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73">
            <a:extLst>
              <a:ext uri="{FF2B5EF4-FFF2-40B4-BE49-F238E27FC236}">
                <a16:creationId xmlns:a16="http://schemas.microsoft.com/office/drawing/2014/main" id="{CAF8DCF4-0BC0-832D-5EE1-A6C3AB94C88E}"/>
              </a:ext>
            </a:extLst>
          </p:cNvPr>
          <p:cNvSpPr>
            <a:spLocks/>
          </p:cNvSpPr>
          <p:nvPr/>
        </p:nvSpPr>
        <p:spPr bwMode="auto">
          <a:xfrm>
            <a:off x="1951089" y="1421384"/>
            <a:ext cx="354013" cy="379413"/>
          </a:xfrm>
          <a:custGeom>
            <a:avLst/>
            <a:gdLst>
              <a:gd name="T0" fmla="*/ 216 w 371"/>
              <a:gd name="T1" fmla="*/ 397 h 397"/>
              <a:gd name="T2" fmla="*/ 216 w 371"/>
              <a:gd name="T3" fmla="*/ 397 h 397"/>
              <a:gd name="T4" fmla="*/ 242 w 371"/>
              <a:gd name="T5" fmla="*/ 279 h 397"/>
              <a:gd name="T6" fmla="*/ 371 w 371"/>
              <a:gd name="T7" fmla="*/ 310 h 397"/>
              <a:gd name="T8" fmla="*/ 289 w 371"/>
              <a:gd name="T9" fmla="*/ 217 h 397"/>
              <a:gd name="T10" fmla="*/ 294 w 371"/>
              <a:gd name="T11" fmla="*/ 29 h 397"/>
              <a:gd name="T12" fmla="*/ 208 w 371"/>
              <a:gd name="T13" fmla="*/ 144 h 397"/>
              <a:gd name="T14" fmla="*/ 48 w 371"/>
              <a:gd name="T15" fmla="*/ 0 h 397"/>
              <a:gd name="T16" fmla="*/ 136 w 371"/>
              <a:gd name="T17" fmla="*/ 227 h 397"/>
              <a:gd name="T18" fmla="*/ 0 w 371"/>
              <a:gd name="T19" fmla="*/ 325 h 397"/>
              <a:gd name="T20" fmla="*/ 171 w 371"/>
              <a:gd name="T21" fmla="*/ 284 h 397"/>
              <a:gd name="T22" fmla="*/ 216 w 371"/>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397">
                <a:moveTo>
                  <a:pt x="216" y="397"/>
                </a:moveTo>
                <a:lnTo>
                  <a:pt x="216" y="397"/>
                </a:lnTo>
                <a:lnTo>
                  <a:pt x="242" y="279"/>
                </a:lnTo>
                <a:lnTo>
                  <a:pt x="371" y="310"/>
                </a:lnTo>
                <a:lnTo>
                  <a:pt x="289" y="217"/>
                </a:lnTo>
                <a:lnTo>
                  <a:pt x="294" y="29"/>
                </a:lnTo>
                <a:lnTo>
                  <a:pt x="208" y="144"/>
                </a:lnTo>
                <a:lnTo>
                  <a:pt x="48" y="0"/>
                </a:lnTo>
                <a:lnTo>
                  <a:pt x="136" y="227"/>
                </a:lnTo>
                <a:lnTo>
                  <a:pt x="0" y="325"/>
                </a:lnTo>
                <a:lnTo>
                  <a:pt x="171" y="284"/>
                </a:lnTo>
                <a:lnTo>
                  <a:pt x="216" y="39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8" name="Foliennummernplatzhalter 37">
            <a:extLst>
              <a:ext uri="{FF2B5EF4-FFF2-40B4-BE49-F238E27FC236}">
                <a16:creationId xmlns:a16="http://schemas.microsoft.com/office/drawing/2014/main" id="{04B52C72-9C09-6737-BA14-F83E3D6FD6CA}"/>
              </a:ext>
            </a:extLst>
          </p:cNvPr>
          <p:cNvSpPr>
            <a:spLocks noGrp="1"/>
          </p:cNvSpPr>
          <p:nvPr>
            <p:ph type="sldNum" sz="quarter" idx="13"/>
          </p:nvPr>
        </p:nvSpPr>
        <p:spPr/>
        <p:txBody>
          <a:bodyPr/>
          <a:lstStyle/>
          <a:p>
            <a:fld id="{442AD375-037F-43D0-B059-5172DA06796A}" type="slidenum">
              <a:rPr lang="de-CH" smtClean="0"/>
              <a:pPr/>
              <a:t>2</a:t>
            </a:fld>
            <a:endParaRPr lang="de-CH" dirty="0"/>
          </a:p>
        </p:txBody>
      </p:sp>
      <p:pic>
        <p:nvPicPr>
          <p:cNvPr id="73" name="Grafik 72">
            <a:extLst>
              <a:ext uri="{FF2B5EF4-FFF2-40B4-BE49-F238E27FC236}">
                <a16:creationId xmlns:a16="http://schemas.microsoft.com/office/drawing/2014/main" id="{257BBE78-53B3-0A32-CB1E-F82CC26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928" y="2203998"/>
            <a:ext cx="3086222" cy="3086222"/>
          </a:xfrm>
          <a:prstGeom prst="rect">
            <a:avLst/>
          </a:prstGeom>
        </p:spPr>
      </p:pic>
      <p:sp>
        <p:nvSpPr>
          <p:cNvPr id="32" name="Fußzeilenplatzhalter 31">
            <a:extLst>
              <a:ext uri="{FF2B5EF4-FFF2-40B4-BE49-F238E27FC236}">
                <a16:creationId xmlns:a16="http://schemas.microsoft.com/office/drawing/2014/main" id="{AA74016C-1903-669C-FE09-3DA2A8A22F55}"/>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3053427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fr-CH" dirty="0"/>
              <a:t>Causes d’incendie</a:t>
            </a:r>
            <a:r>
              <a:rPr lang="de-CH" dirty="0"/>
              <a:t> </a:t>
            </a:r>
            <a:r>
              <a:rPr lang="de-CH" sz="1600" dirty="0"/>
              <a:t>Solutions</a:t>
            </a:r>
            <a:endParaRPr lang="de-CH" noProof="0" dirty="0"/>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4355901"/>
            <a:ext cx="4825007" cy="2768798"/>
          </a:xfrm>
        </p:spPr>
        <p:txBody>
          <a:bodyPr/>
          <a:lstStyle/>
          <a:p>
            <a:r>
              <a:rPr lang="fr-CH" sz="1800" b="1" dirty="0"/>
              <a:t>Articles de fumeurs</a:t>
            </a:r>
          </a:p>
          <a:p>
            <a:endParaRPr lang="de-DE" noProof="0" dirty="0"/>
          </a:p>
          <a:p>
            <a:pPr lvl="1"/>
            <a:r>
              <a:rPr lang="fr-CH" dirty="0"/>
              <a:t>Comment démarre </a:t>
            </a:r>
          </a:p>
          <a:p>
            <a:pPr marL="0" lvl="1" indent="0">
              <a:buNone/>
            </a:pPr>
            <a:r>
              <a:rPr lang="fr-CH" dirty="0"/>
              <a:t>    un incendie ?</a:t>
            </a:r>
          </a:p>
          <a:p>
            <a:pPr lvl="1"/>
            <a:endParaRPr lang="de-DE" dirty="0"/>
          </a:p>
          <a:p>
            <a:pPr lvl="1"/>
            <a:endParaRPr lang="de-DE" dirty="0"/>
          </a:p>
          <a:p>
            <a:pPr marL="0" lvl="1" indent="0">
              <a:buNone/>
            </a:pPr>
            <a:endParaRPr lang="de-DE" dirty="0"/>
          </a:p>
          <a:p>
            <a:pPr lvl="1"/>
            <a:r>
              <a:rPr lang="fr-CH" dirty="0"/>
              <a:t>Comment éviter</a:t>
            </a:r>
          </a:p>
          <a:p>
            <a:pPr marL="0" lvl="1" indent="0">
              <a:buNone/>
            </a:pPr>
            <a:r>
              <a:rPr lang="fr-CH" dirty="0"/>
              <a:t>   l’incendie </a:t>
            </a:r>
            <a:r>
              <a:rPr lang="de-DE" dirty="0"/>
              <a:t>?</a:t>
            </a:r>
            <a:endParaRPr lang="de-CH" noProof="0" dirty="0"/>
          </a:p>
        </p:txBody>
      </p:sp>
      <p:sp>
        <p:nvSpPr>
          <p:cNvPr id="4" name="Inhaltsplatzhalter 3">
            <a:extLst>
              <a:ext uri="{FF2B5EF4-FFF2-40B4-BE49-F238E27FC236}">
                <a16:creationId xmlns:a16="http://schemas.microsoft.com/office/drawing/2014/main" id="{F518E248-A484-841B-33E4-ED8A22F53F5D}"/>
              </a:ext>
            </a:extLst>
          </p:cNvPr>
          <p:cNvSpPr>
            <a:spLocks noGrp="1"/>
          </p:cNvSpPr>
          <p:nvPr>
            <p:ph sz="half" idx="2"/>
          </p:nvPr>
        </p:nvSpPr>
        <p:spPr>
          <a:xfrm>
            <a:off x="5430174" y="1043533"/>
            <a:ext cx="4825006" cy="5626099"/>
          </a:xfrm>
        </p:spPr>
        <p:txBody>
          <a:bodyPr/>
          <a:lstStyle/>
          <a:p>
            <a:r>
              <a:rPr lang="fr-CH" sz="1800" b="1" dirty="0"/>
              <a:t>Appareils électroniques</a:t>
            </a:r>
          </a:p>
          <a:p>
            <a:endParaRPr lang="de-DE" dirty="0"/>
          </a:p>
          <a:p>
            <a:pPr lvl="1"/>
            <a:r>
              <a:rPr lang="fr-CH" dirty="0"/>
              <a:t>Comment démarre</a:t>
            </a:r>
          </a:p>
          <a:p>
            <a:pPr marL="0" lvl="1" indent="0">
              <a:buNone/>
            </a:pPr>
            <a:r>
              <a:rPr lang="fr-CH" dirty="0"/>
              <a:t>    un incendie ?</a:t>
            </a:r>
          </a:p>
          <a:p>
            <a:pPr lvl="1"/>
            <a:endParaRPr lang="de-DE" dirty="0"/>
          </a:p>
          <a:p>
            <a:pPr marL="0" lvl="1" indent="0">
              <a:buNone/>
            </a:pPr>
            <a:endParaRPr lang="de-DE" dirty="0"/>
          </a:p>
          <a:p>
            <a:pPr lvl="1"/>
            <a:endParaRPr lang="de-DE" dirty="0"/>
          </a:p>
          <a:p>
            <a:pPr lvl="1"/>
            <a:r>
              <a:rPr lang="fr-CH" dirty="0"/>
              <a:t>Comment éviter</a:t>
            </a:r>
          </a:p>
          <a:p>
            <a:pPr marL="0" lvl="1" indent="0">
              <a:buNone/>
            </a:pPr>
            <a:r>
              <a:rPr lang="fr-CH" dirty="0"/>
              <a:t>   l’incendie </a:t>
            </a:r>
            <a:r>
              <a:rPr lang="de-DE" dirty="0"/>
              <a:t>?</a:t>
            </a:r>
            <a:endParaRPr lang="de-CH" noProof="0" dirty="0"/>
          </a:p>
          <a:p>
            <a:pPr marL="0" lvl="1" indent="0">
              <a:buNone/>
            </a:pPr>
            <a:endParaRPr lang="de-DE" dirty="0"/>
          </a:p>
          <a:p>
            <a:pPr marL="0" lvl="1" indent="0">
              <a:buNone/>
            </a:pPr>
            <a:endParaRPr lang="de-DE" dirty="0"/>
          </a:p>
          <a:p>
            <a:pPr marL="0" lvl="1" indent="0">
              <a:buNone/>
            </a:pPr>
            <a:endParaRPr lang="de-DE" dirty="0"/>
          </a:p>
          <a:p>
            <a:pPr marL="0" lvl="1" indent="0">
              <a:buNone/>
            </a:pPr>
            <a:endParaRPr lang="de-DE" dirty="0"/>
          </a:p>
          <a:p>
            <a:pPr marL="0" lvl="1" indent="0">
              <a:buNone/>
            </a:pPr>
            <a:endParaRPr lang="de-DE" dirty="0"/>
          </a:p>
          <a:p>
            <a:r>
              <a:rPr lang="fr-CH" sz="1800" b="1" dirty="0"/>
              <a:t>Bougies</a:t>
            </a:r>
          </a:p>
          <a:p>
            <a:endParaRPr lang="de-DE" dirty="0"/>
          </a:p>
          <a:p>
            <a:pPr lvl="1"/>
            <a:r>
              <a:rPr lang="fr-CH" dirty="0"/>
              <a:t>Comment démarre</a:t>
            </a:r>
          </a:p>
          <a:p>
            <a:pPr marL="0" lvl="1" indent="0">
              <a:buNone/>
            </a:pPr>
            <a:r>
              <a:rPr lang="fr-CH" dirty="0"/>
              <a:t>   un incendie ?</a:t>
            </a:r>
          </a:p>
          <a:p>
            <a:pPr marL="0" lvl="1" indent="0">
              <a:buNone/>
            </a:pPr>
            <a:endParaRPr lang="de-DE" dirty="0"/>
          </a:p>
          <a:p>
            <a:pPr marL="0" lvl="1" indent="0">
              <a:buNone/>
            </a:pPr>
            <a:endParaRPr lang="de-DE" dirty="0"/>
          </a:p>
          <a:p>
            <a:pPr lvl="1"/>
            <a:endParaRPr lang="fr-CH" dirty="0"/>
          </a:p>
          <a:p>
            <a:pPr lvl="1"/>
            <a:r>
              <a:rPr lang="fr-CH" dirty="0"/>
              <a:t>Comment éviter</a:t>
            </a:r>
          </a:p>
          <a:p>
            <a:pPr marL="0" lvl="1" indent="0">
              <a:buNone/>
            </a:pPr>
            <a:r>
              <a:rPr lang="fr-CH" dirty="0"/>
              <a:t>   l’incendie </a:t>
            </a:r>
            <a:r>
              <a:rPr lang="de-DE" dirty="0"/>
              <a:t>?</a:t>
            </a:r>
            <a:endParaRPr lang="de-CH" noProof="0" dirty="0"/>
          </a:p>
          <a:p>
            <a:pPr marL="0" lvl="1" indent="0">
              <a:buNone/>
            </a:pPr>
            <a:endParaRPr lang="de-CH"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fr-CH" dirty="0"/>
              <a:t>Vitesse à laquelle un feu se propage</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2.2</a:t>
            </a:r>
          </a:p>
        </p:txBody>
      </p:sp>
      <p:sp>
        <p:nvSpPr>
          <p:cNvPr id="6" name="Fußzeilenplatzhalter 5">
            <a:extLst>
              <a:ext uri="{FF2B5EF4-FFF2-40B4-BE49-F238E27FC236}">
                <a16:creationId xmlns:a16="http://schemas.microsoft.com/office/drawing/2014/main" id="{C8B0F776-31F2-4007-97AF-66A7E3EEF54C}"/>
              </a:ext>
            </a:extLst>
          </p:cNvPr>
          <p:cNvSpPr>
            <a:spLocks noGrp="1"/>
          </p:cNvSpPr>
          <p:nvPr>
            <p:ph type="ftr" sz="quarter" idx="11"/>
          </p:nvPr>
        </p:nvSpPr>
        <p:spPr/>
        <p:txBody>
          <a:bodyPr/>
          <a:lstStyle/>
          <a:p>
            <a:r>
              <a:rPr lang="de-DE" noProof="0"/>
              <a:t>Version août 2023</a:t>
            </a:r>
            <a:endParaRPr lang="de-CH" noProof="0" dirty="0"/>
          </a:p>
        </p:txBody>
      </p:sp>
      <p:sp>
        <p:nvSpPr>
          <p:cNvPr id="10" name="Sprechblase: rechteckig 15">
            <a:extLst>
              <a:ext uri="{FF2B5EF4-FFF2-40B4-BE49-F238E27FC236}">
                <a16:creationId xmlns:a16="http://schemas.microsoft.com/office/drawing/2014/main" id="{DFB3A577-FC3A-BA3D-212E-AB97A2AD973D}"/>
              </a:ext>
            </a:extLst>
          </p:cNvPr>
          <p:cNvSpPr/>
          <p:nvPr/>
        </p:nvSpPr>
        <p:spPr>
          <a:xfrm>
            <a:off x="2674330" y="1914989"/>
            <a:ext cx="1735472" cy="496696"/>
          </a:xfrm>
          <a:prstGeom prst="wedgeRectCallout">
            <a:avLst>
              <a:gd name="adj1" fmla="val -66825"/>
              <a:gd name="adj2" fmla="val 527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Écrivez ce que vous avez découvert ensemble</a:t>
            </a:r>
            <a:r>
              <a:rPr lang="de-DE" sz="1000" dirty="0">
                <a:solidFill>
                  <a:schemeClr val="bg1"/>
                </a:solidFill>
              </a:rPr>
              <a:t>.</a:t>
            </a:r>
            <a:endParaRPr lang="de-CH" sz="1000" dirty="0">
              <a:solidFill>
                <a:schemeClr val="bg1"/>
              </a:solidFill>
            </a:endParaRPr>
          </a:p>
        </p:txBody>
      </p:sp>
      <p:graphicFrame>
        <p:nvGraphicFramePr>
          <p:cNvPr id="12"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2069449" y="4623774"/>
          <a:ext cx="2760675" cy="2528746"/>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735051">
                <a:tc>
                  <a:txBody>
                    <a:bodyPr/>
                    <a:lstStyle/>
                    <a:p>
                      <a:r>
                        <a:rPr lang="fr-CH" sz="1400" noProof="0" dirty="0"/>
                        <a:t>Braises ou cendres chaudes mises dans la corbeille ou tombées sur le tapis</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529366">
                <a:tc>
                  <a:txBody>
                    <a:bodyPr/>
                    <a:lstStyle/>
                    <a:p>
                      <a:r>
                        <a:rPr lang="fr-CH" sz="1400" noProof="0" dirty="0"/>
                        <a:t>S'endormir avec une cigarette allumée</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323682">
                <a:tc>
                  <a:txBody>
                    <a:bodyPr/>
                    <a:lstStyle/>
                    <a:p>
                      <a:r>
                        <a:rPr lang="fr-CH" sz="1400" noProof="0" dirty="0"/>
                        <a:t>Utiliser des cendriers</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881386">
                <a:tc>
                  <a:txBody>
                    <a:bodyPr/>
                    <a:lstStyle/>
                    <a:p>
                      <a:r>
                        <a:rPr lang="fr-CH" sz="1300" noProof="0" dirty="0"/>
                        <a:t>Ne pas fumer au lit ou sur le canapé (en cas de fatigue), éviter les espaces fermés.</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bl>
          </a:graphicData>
        </a:graphic>
      </p:graphicFrame>
      <p:graphicFrame>
        <p:nvGraphicFramePr>
          <p:cNvPr id="13"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7178842" y="1565618"/>
          <a:ext cx="2760675" cy="253224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232891">
                <a:tc>
                  <a:txBody>
                    <a:bodyPr/>
                    <a:lstStyle/>
                    <a:p>
                      <a:r>
                        <a:rPr lang="fr-CH" sz="1400" noProof="0" dirty="0"/>
                        <a:t>Câbles ou prises défectueux</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r>
                        <a:rPr lang="fr-CH" sz="1400" noProof="0" dirty="0"/>
                        <a:t>Surchauffe de la batterie</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r>
                        <a:rPr lang="fr-CH" sz="1400" noProof="0" dirty="0"/>
                        <a:t>Contrôler régulièrement les câbles et les prises et évent. les remplacer</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r>
                        <a:rPr lang="fr-CH" sz="1400" noProof="0" dirty="0"/>
                        <a:t>Ne pas charger des appareils électroniques à proximité ou sur des matériaux inflammables</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4"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375073045"/>
              </p:ext>
            </p:extLst>
          </p:nvPr>
        </p:nvGraphicFramePr>
        <p:xfrm>
          <a:off x="7188694" y="4499917"/>
          <a:ext cx="2779220" cy="2876045"/>
        </p:xfrm>
        <a:graphic>
          <a:graphicData uri="http://schemas.openxmlformats.org/drawingml/2006/table">
            <a:tbl>
              <a:tblPr firstRow="1" bandRow="1">
                <a:tableStyleId>{5940675A-B579-460E-94D1-54222C63F5DA}</a:tableStyleId>
              </a:tblPr>
              <a:tblGrid>
                <a:gridCol w="2779220">
                  <a:extLst>
                    <a:ext uri="{9D8B030D-6E8A-4147-A177-3AD203B41FA5}">
                      <a16:colId xmlns:a16="http://schemas.microsoft.com/office/drawing/2014/main" val="3651192648"/>
                    </a:ext>
                  </a:extLst>
                </a:gridCol>
              </a:tblGrid>
              <a:tr h="466205">
                <a:tc>
                  <a:txBody>
                    <a:bodyPr/>
                    <a:lstStyle/>
                    <a:p>
                      <a:r>
                        <a:rPr lang="fr-CH" sz="1400" noProof="0" dirty="0">
                          <a:solidFill>
                            <a:schemeClr val="tx1"/>
                          </a:solidFill>
                        </a:rPr>
                        <a:t>Bougies allumées qui tombent</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r>
                        <a:rPr lang="fr-CH" sz="1400" noProof="0" dirty="0">
                          <a:solidFill>
                            <a:schemeClr val="tx1"/>
                          </a:solidFill>
                        </a:rPr>
                        <a:t>Bougies allumées à proximité de matériaux inflammables</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r>
                        <a:rPr lang="fr-CH" sz="1400" noProof="0" dirty="0">
                          <a:solidFill>
                            <a:schemeClr val="tx1"/>
                          </a:solidFill>
                        </a:rPr>
                        <a:t>Ne jamais laisser des bougies allumées sans surveillance</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r>
                        <a:rPr lang="fr-CH" sz="1400" noProof="0" dirty="0">
                          <a:solidFill>
                            <a:schemeClr val="tx1"/>
                          </a:solidFill>
                        </a:rPr>
                        <a:t>Placer les bougies de manière à ce qu’elles ne puissent pas tomber</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r>
                        <a:rPr lang="fr-CH" sz="1400" noProof="0" dirty="0">
                          <a:solidFill>
                            <a:schemeClr val="tx1"/>
                          </a:solidFill>
                        </a:rPr>
                        <a:t>Ne jamais allumer des bougies à proximité de matériaux inflammables</a:t>
                      </a: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bl>
          </a:graphicData>
        </a:graphic>
      </p:graphicFrame>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73" y="1899500"/>
            <a:ext cx="1428153" cy="1428153"/>
          </a:xfrm>
          <a:prstGeom prst="rect">
            <a:avLst/>
          </a:prstGeom>
        </p:spPr>
      </p:pic>
    </p:spTree>
    <p:extLst>
      <p:ext uri="{BB962C8B-B14F-4D97-AF65-F5344CB8AC3E}">
        <p14:creationId xmlns:p14="http://schemas.microsoft.com/office/powerpoint/2010/main" val="382847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2.3</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21</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fr-CH" dirty="0"/>
              <a:t>Le feu et la fumée</a:t>
            </a:r>
          </a:p>
        </p:txBody>
      </p:sp>
      <p:sp>
        <p:nvSpPr>
          <p:cNvPr id="4" name="Textplatzhalter 3"/>
          <p:cNvSpPr>
            <a:spLocks noGrp="1"/>
          </p:cNvSpPr>
          <p:nvPr>
            <p:ph type="body" sz="quarter" idx="14"/>
          </p:nvPr>
        </p:nvSpPr>
        <p:spPr/>
        <p:txBody>
          <a:bodyPr/>
          <a:lstStyle/>
          <a:p>
            <a:r>
              <a:rPr lang="de-DE" dirty="0"/>
              <a:t>2.3</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36496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 </a:t>
                      </a:r>
                      <a:r>
                        <a:rPr lang="fr-CH" sz="1100" noProof="0" dirty="0"/>
                        <a:t>leçon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a:t>
                      </a:r>
                      <a:r>
                        <a:rPr lang="de-DE" sz="1100" noProof="0" dirty="0"/>
                        <a:t>de la</a:t>
                      </a:r>
                      <a:r>
                        <a:rPr lang="de-CH" sz="1100" baseline="0" dirty="0"/>
                        <a:t> </a:t>
                      </a:r>
                      <a:r>
                        <a:rPr lang="fr-CH" sz="1100" baseline="0" noProof="0" dirty="0"/>
                        <a:t>diapositive </a:t>
                      </a:r>
                      <a:r>
                        <a:rPr lang="de-CH" sz="1100" baseline="0" dirty="0"/>
                        <a:t>24</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t>Aucune</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2.3</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22</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fr-CH" dirty="0"/>
              <a:t>Objectifs pédagogiques et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fr-CH" sz="1400" b="1" noProof="0" dirty="0"/>
              <a:t>Objectif pédagogique (contenu)</a:t>
            </a:r>
          </a:p>
          <a:p>
            <a:endParaRPr lang="de-CH" noProof="0" dirty="0"/>
          </a:p>
          <a:p>
            <a:r>
              <a:rPr lang="fr-CH" dirty="0"/>
              <a:t>Les élèves peuvent décrire les dangers du feu et de la fumée</a:t>
            </a:r>
            <a:r>
              <a:rPr lang="de-CH" dirty="0"/>
              <a:t>.</a:t>
            </a:r>
          </a:p>
          <a:p>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fr-CH" sz="1400" b="1" noProof="0" dirty="0"/>
              <a:t>Objectif pédagogique (transversalité)</a:t>
            </a:r>
          </a:p>
          <a:p>
            <a:endParaRPr lang="de-CH" dirty="0"/>
          </a:p>
          <a:p>
            <a:r>
              <a:rPr lang="fr-CH" dirty="0"/>
              <a:t>Les élèves peuvent extraire  des informations pertinentes de textes</a:t>
            </a:r>
            <a:r>
              <a:rPr lang="de-CH" dirty="0"/>
              <a:t>.</a:t>
            </a:r>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fr-CH" dirty="0"/>
              <a:t>Le feu et la fumée</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août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197704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2.3</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23</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fr-CH" dirty="0"/>
              <a:t>Objectifs pédagogiques</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fr-CH" sz="1400" b="1" noProof="0" dirty="0"/>
              <a:t>Objectif pédagogique 1</a:t>
            </a:r>
          </a:p>
          <a:p>
            <a:endParaRPr lang="fr-CH" sz="1400" noProof="0" dirty="0"/>
          </a:p>
          <a:p>
            <a:r>
              <a:rPr lang="fr-CH" sz="1400" dirty="0"/>
              <a:t>Objectif formulé individuellement</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fr-CH" sz="1400" b="1" noProof="0" dirty="0"/>
              <a:t>Objectif pédagogique 2</a:t>
            </a:r>
          </a:p>
          <a:p>
            <a:endParaRPr lang="fr-CH" sz="1400" noProof="0" dirty="0"/>
          </a:p>
          <a:p>
            <a:r>
              <a:rPr lang="fr-CH" sz="1400" dirty="0"/>
              <a:t>Objectif formulé individuellement</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fr-CH" dirty="0"/>
              <a:t>Le feu et la fumée</a:t>
            </a:r>
            <a:endParaRPr lang="de-CH" noProof="0"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109117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24</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2.3</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884820" y="1562964"/>
            <a:ext cx="2070670" cy="488681"/>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Notez les dangers du feu et de la fumée.</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Danger du feu et de la fumée</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4263294"/>
          </a:xfrm>
        </p:spPr>
        <p:txBody>
          <a:bodyPr/>
          <a:lstStyle/>
          <a:p>
            <a:endParaRPr lang="de-CH" b="1" dirty="0"/>
          </a:p>
          <a:p>
            <a:r>
              <a:rPr lang="fr-CH" sz="1100" dirty="0"/>
              <a:t>À côté du fait que le feu apporte de la chaleur et de la lumière, il a permis de nombreux progrès techniques ; il présente toutefois aussi de nombreux dangers. Une petite flamme peut se transformer en peu de temps en un gigantesque incendie qui peut anéantir des habitations entières. Nous voyons régulièrement dans les médias des images d’énormes incendies de forêt que les pompiers ne réussissent à éteindre complètement qu’après des semaines de lutte.</a:t>
            </a:r>
          </a:p>
          <a:p>
            <a:endParaRPr lang="fr-CH" sz="1100" dirty="0"/>
          </a:p>
          <a:p>
            <a:r>
              <a:rPr lang="fr-CH" sz="1100" dirty="0"/>
              <a:t>Mais ce ne sont pas seulement les flammes qui sont dangereuses. La fumée aussi. Le danger que représente la fumée n’est pas si évident, c’est pourquoi il est important d’en être conscient.</a:t>
            </a:r>
          </a:p>
          <a:p>
            <a:endParaRPr lang="fr-CH" sz="1100" dirty="0"/>
          </a:p>
          <a:p>
            <a:r>
              <a:rPr lang="fr-CH" sz="1100" dirty="0"/>
              <a:t>Lorsqu'un incendie se déclare dans une maison, la fumée se propage encore plus vite que les flammes. Si la fumée ne peut pas s'échapper par une fenêtre ou une porte, elle devient de plus en plus dense. Il devient alors impossible de voir et par conséquent de trouver la voie de sortie. En outre, les substances toxiques que contiennent la fumée et les gaz d’incendie (invisibles) peuvent provoquer l’étouffement des personnes et des animaux qui les respireraient. Trois respirations de telles substances suffisent pour qu’une personne perde connaissance et une dizaine de respirations sont mortelles.</a:t>
            </a:r>
          </a:p>
          <a:p>
            <a:endParaRPr lang="fr-CH" sz="1100" dirty="0"/>
          </a:p>
          <a:p>
            <a:r>
              <a:rPr lang="fr-CH" sz="1100" dirty="0"/>
              <a:t>Sur 100 personnes décédées dans des incendies, en moyenne 15 seulement meurent à cause des flammes, alors que 85 décèdent asphyxiées par la fumée ou les gaz d'incendie</a:t>
            </a:r>
            <a:r>
              <a:rPr lang="de-CH" sz="1100" dirty="0"/>
              <a:t>. </a:t>
            </a:r>
          </a:p>
          <a:p>
            <a:r>
              <a:rPr lang="de-CH" sz="1100" dirty="0"/>
              <a:t> </a:t>
            </a:r>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nvPr>
        </p:nvGraphicFramePr>
        <p:xfrm>
          <a:off x="5651500" y="3131765"/>
          <a:ext cx="4608513" cy="235032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Le feu et la fumée</a:t>
            </a:r>
            <a:endParaRPr lang="de-CH" dirty="0"/>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août 2023</a:t>
            </a:r>
            <a:endParaRPr lang="de-CH" noProof="0" dirty="0"/>
          </a:p>
        </p:txBody>
      </p:sp>
      <p:sp>
        <p:nvSpPr>
          <p:cNvPr id="13" name="Textfeld 12">
            <a:extLst>
              <a:ext uri="{FF2B5EF4-FFF2-40B4-BE49-F238E27FC236}">
                <a16:creationId xmlns:a16="http://schemas.microsoft.com/office/drawing/2014/main" id="{471E9873-0E42-C02E-4172-9DEFE599D6C4}"/>
              </a:ext>
            </a:extLst>
          </p:cNvPr>
          <p:cNvSpPr txBox="1"/>
          <p:nvPr/>
        </p:nvSpPr>
        <p:spPr>
          <a:xfrm>
            <a:off x="431801" y="5724053"/>
            <a:ext cx="4801434" cy="936104"/>
          </a:xfrm>
          <a:prstGeom prst="rect">
            <a:avLst/>
          </a:prstGeom>
          <a:solidFill>
            <a:schemeClr val="accent3">
              <a:alpha val="40000"/>
            </a:schemeClr>
          </a:solidFill>
        </p:spPr>
        <p:txBody>
          <a:bodyPr wrap="square" lIns="104400" tIns="68400" rIns="104400" bIns="68400" rtlCol="0" anchor="t">
            <a:noAutofit/>
          </a:bodyPr>
          <a:lstStyle/>
          <a:p>
            <a:r>
              <a:rPr lang="fr-CH" b="1" dirty="0"/>
              <a:t>Définitions de mots</a:t>
            </a:r>
          </a:p>
          <a:p>
            <a:endParaRPr lang="de-CH" sz="400" dirty="0"/>
          </a:p>
          <a:p>
            <a:r>
              <a:rPr lang="fr-CH" sz="1000" b="1" dirty="0"/>
              <a:t>Médias </a:t>
            </a:r>
            <a:r>
              <a:rPr lang="fr-CH" sz="1000" dirty="0"/>
              <a:t>: articles dans les journaux, émissions à la télévision ou publications sur Internet</a:t>
            </a:r>
          </a:p>
          <a:p>
            <a:endParaRPr lang="de-CH" sz="400" dirty="0"/>
          </a:p>
          <a:p>
            <a:r>
              <a:rPr lang="fr-CH" sz="1000" b="1" dirty="0"/>
              <a:t>Gaz d’incendie :</a:t>
            </a:r>
            <a:r>
              <a:rPr lang="fr-CH" sz="1000"/>
              <a:t> gaz produits lors d'une combustion</a:t>
            </a:r>
            <a:endParaRPr lang="fr-CH" sz="1000">
              <a:cs typeface="Arial"/>
            </a:endParaRPr>
          </a:p>
          <a:p>
            <a:r>
              <a:rPr lang="fr-CH" sz="1000" dirty="0"/>
              <a:t> </a:t>
            </a:r>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55490" y="971525"/>
            <a:ext cx="1428153" cy="1428153"/>
          </a:xfrm>
          <a:prstGeom prst="rect">
            <a:avLst/>
          </a:prstGeom>
        </p:spPr>
      </p:pic>
    </p:spTree>
    <p:extLst>
      <p:ext uri="{BB962C8B-B14F-4D97-AF65-F5344CB8AC3E}">
        <p14:creationId xmlns:p14="http://schemas.microsoft.com/office/powerpoint/2010/main" val="37595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7C1283-8B8B-C4A5-8A88-979DB03118BE}"/>
              </a:ext>
            </a:extLst>
          </p:cNvPr>
          <p:cNvSpPr>
            <a:spLocks noGrp="1"/>
          </p:cNvSpPr>
          <p:nvPr>
            <p:ph type="body" sz="quarter" idx="10"/>
          </p:nvPr>
        </p:nvSpPr>
        <p:spPr/>
        <p:txBody>
          <a:bodyPr/>
          <a:lstStyle/>
          <a:p>
            <a:r>
              <a:rPr lang="de-CH" noProof="0" dirty="0"/>
              <a:t>2</a:t>
            </a:r>
          </a:p>
        </p:txBody>
      </p:sp>
      <p:sp>
        <p:nvSpPr>
          <p:cNvPr id="5" name="Foliennummernplatzhalter 4">
            <a:extLst>
              <a:ext uri="{FF2B5EF4-FFF2-40B4-BE49-F238E27FC236}">
                <a16:creationId xmlns:a16="http://schemas.microsoft.com/office/drawing/2014/main" id="{E98DFAF9-43D2-7375-1F53-6B4E2A2DC5C2}"/>
              </a:ext>
            </a:extLst>
          </p:cNvPr>
          <p:cNvSpPr>
            <a:spLocks noGrp="1"/>
          </p:cNvSpPr>
          <p:nvPr>
            <p:ph type="sldNum" sz="quarter" idx="13"/>
          </p:nvPr>
        </p:nvSpPr>
        <p:spPr/>
        <p:txBody>
          <a:bodyPr/>
          <a:lstStyle/>
          <a:p>
            <a:fld id="{442AD375-037F-43D0-B059-5172DA06796A}" type="slidenum">
              <a:rPr lang="de-CH" smtClean="0"/>
              <a:pPr/>
              <a:t>3</a:t>
            </a:fld>
            <a:endParaRPr lang="de-CH" dirty="0"/>
          </a:p>
        </p:txBody>
      </p:sp>
      <p:sp>
        <p:nvSpPr>
          <p:cNvPr id="6" name="Titel 5">
            <a:extLst>
              <a:ext uri="{FF2B5EF4-FFF2-40B4-BE49-F238E27FC236}">
                <a16:creationId xmlns:a16="http://schemas.microsoft.com/office/drawing/2014/main" id="{B133CC0C-389F-854F-6D23-5A1EEB9780E5}"/>
              </a:ext>
            </a:extLst>
          </p:cNvPr>
          <p:cNvSpPr>
            <a:spLocks noGrp="1"/>
          </p:cNvSpPr>
          <p:nvPr>
            <p:ph type="title"/>
          </p:nvPr>
        </p:nvSpPr>
        <p:spPr/>
        <p:txBody>
          <a:bodyPr/>
          <a:lstStyle/>
          <a:p>
            <a:r>
              <a:rPr lang="fr-CH" dirty="0"/>
              <a:t>Questions-clé et objectifs pédagogiques qui en découlent</a:t>
            </a:r>
            <a:endParaRPr lang="de-CH" noProof="0" dirty="0"/>
          </a:p>
        </p:txBody>
      </p:sp>
      <p:sp>
        <p:nvSpPr>
          <p:cNvPr id="7" name="Inhaltsplatzhalter 6">
            <a:extLst>
              <a:ext uri="{FF2B5EF4-FFF2-40B4-BE49-F238E27FC236}">
                <a16:creationId xmlns:a16="http://schemas.microsoft.com/office/drawing/2014/main" id="{D387EDC8-CCA7-1A3D-EAA3-3068FA394226}"/>
              </a:ext>
            </a:extLst>
          </p:cNvPr>
          <p:cNvSpPr>
            <a:spLocks noGrp="1"/>
          </p:cNvSpPr>
          <p:nvPr>
            <p:ph sz="quarter" idx="14"/>
          </p:nvPr>
        </p:nvSpPr>
        <p:spPr>
          <a:xfrm>
            <a:off x="613628" y="2786931"/>
            <a:ext cx="2228400" cy="2505074"/>
          </a:xfrm>
        </p:spPr>
        <p:txBody>
          <a:bodyPr/>
          <a:lstStyle/>
          <a:p>
            <a:r>
              <a:rPr lang="fr-CH" sz="1800" b="1" noProof="0" dirty="0"/>
              <a:t>Objectif </a:t>
            </a:r>
            <a:r>
              <a:rPr lang="fr-CH" sz="1800" b="1" dirty="0"/>
              <a:t>pédagogique</a:t>
            </a:r>
            <a:r>
              <a:rPr lang="de-CH" sz="1800" b="1" noProof="0" dirty="0"/>
              <a:t> 1</a:t>
            </a:r>
          </a:p>
          <a:p>
            <a:endParaRPr lang="de-CH" noProof="0" dirty="0"/>
          </a:p>
          <a:p>
            <a:r>
              <a:rPr lang="fr-CH" dirty="0"/>
              <a:t>Les élèves sont en mesure d’évaluer l'inflammabilité de différentes matières utilisées au quotidien</a:t>
            </a:r>
            <a:r>
              <a:rPr lang="de-CH" dirty="0"/>
              <a:t>.</a:t>
            </a:r>
          </a:p>
          <a:p>
            <a:endParaRPr lang="de-DE" dirty="0"/>
          </a:p>
          <a:p>
            <a:endParaRPr lang="de-CH" noProof="0" dirty="0"/>
          </a:p>
        </p:txBody>
      </p:sp>
      <p:sp>
        <p:nvSpPr>
          <p:cNvPr id="8" name="Inhaltsplatzhalter 7">
            <a:extLst>
              <a:ext uri="{FF2B5EF4-FFF2-40B4-BE49-F238E27FC236}">
                <a16:creationId xmlns:a16="http://schemas.microsoft.com/office/drawing/2014/main" id="{BB4D96BD-6E26-BA85-B992-8394D16BDA57}"/>
              </a:ext>
            </a:extLst>
          </p:cNvPr>
          <p:cNvSpPr>
            <a:spLocks noGrp="1"/>
          </p:cNvSpPr>
          <p:nvPr>
            <p:ph sz="quarter" idx="15"/>
          </p:nvPr>
        </p:nvSpPr>
        <p:spPr>
          <a:xfrm>
            <a:off x="3025253" y="2786931"/>
            <a:ext cx="2228400" cy="2505074"/>
          </a:xfrm>
        </p:spPr>
        <p:txBody>
          <a:bodyPr vert="horz" lIns="144000" tIns="90000" rIns="144000" bIns="90000" rtlCol="0" anchor="t">
            <a:noAutofit/>
          </a:bodyPr>
          <a:lstStyle/>
          <a:p>
            <a:r>
              <a:rPr lang="fr-CH" sz="1800" b="1" noProof="0" dirty="0"/>
              <a:t>Objectif </a:t>
            </a:r>
            <a:r>
              <a:rPr lang="fr-CH" sz="1800" b="1" dirty="0"/>
              <a:t>pédagogique</a:t>
            </a:r>
            <a:r>
              <a:rPr lang="de-CH" sz="1800" b="1" noProof="0" dirty="0"/>
              <a:t> 2</a:t>
            </a:r>
          </a:p>
          <a:p>
            <a:endParaRPr lang="de-CH" noProof="0" dirty="0"/>
          </a:p>
          <a:p>
            <a:r>
              <a:rPr lang="fr-CH" dirty="0"/>
              <a:t>Les élèves sont conscients de la vitesse de propagation d'un feu et peuvent la décrire dans leurs propres termes</a:t>
            </a:r>
            <a:r>
              <a:rPr lang="de-CH" dirty="0"/>
              <a:t>.</a:t>
            </a:r>
          </a:p>
          <a:p>
            <a:endParaRPr lang="de-DE" dirty="0"/>
          </a:p>
          <a:p>
            <a:endParaRPr lang="de-CH" dirty="0"/>
          </a:p>
        </p:txBody>
      </p:sp>
      <p:sp>
        <p:nvSpPr>
          <p:cNvPr id="9" name="Inhaltsplatzhalter 8">
            <a:extLst>
              <a:ext uri="{FF2B5EF4-FFF2-40B4-BE49-F238E27FC236}">
                <a16:creationId xmlns:a16="http://schemas.microsoft.com/office/drawing/2014/main" id="{03041B65-8FD6-9985-B805-F466EF4CA58B}"/>
              </a:ext>
            </a:extLst>
          </p:cNvPr>
          <p:cNvSpPr>
            <a:spLocks noGrp="1"/>
          </p:cNvSpPr>
          <p:nvPr>
            <p:ph sz="quarter" idx="16"/>
          </p:nvPr>
        </p:nvSpPr>
        <p:spPr>
          <a:xfrm>
            <a:off x="7848503" y="2786931"/>
            <a:ext cx="2228400" cy="2505074"/>
          </a:xfrm>
        </p:spPr>
        <p:txBody>
          <a:bodyPr/>
          <a:lstStyle/>
          <a:p>
            <a:r>
              <a:rPr lang="fr-CH" sz="1800" b="1" noProof="0" dirty="0"/>
              <a:t>Objectif </a:t>
            </a:r>
            <a:r>
              <a:rPr lang="fr-CH" sz="1800" b="1" dirty="0"/>
              <a:t>pédagogique</a:t>
            </a:r>
            <a:r>
              <a:rPr lang="de-CH" sz="1800" b="1" noProof="0" dirty="0"/>
              <a:t> 4</a:t>
            </a:r>
          </a:p>
          <a:p>
            <a:endParaRPr lang="de-CH" noProof="0" dirty="0"/>
          </a:p>
          <a:p>
            <a:r>
              <a:rPr lang="fr-CH" dirty="0"/>
              <a:t>Les élèves peuvent décrire les dangers du feu et de la fumée</a:t>
            </a:r>
            <a:r>
              <a:rPr lang="de-CH" dirty="0"/>
              <a:t>.</a:t>
            </a:r>
          </a:p>
          <a:p>
            <a:endParaRPr lang="de-DE" dirty="0"/>
          </a:p>
          <a:p>
            <a:endParaRPr lang="de-CH" noProof="0" dirty="0"/>
          </a:p>
        </p:txBody>
      </p:sp>
      <p:sp>
        <p:nvSpPr>
          <p:cNvPr id="10" name="Inhaltsplatzhalter 9">
            <a:extLst>
              <a:ext uri="{FF2B5EF4-FFF2-40B4-BE49-F238E27FC236}">
                <a16:creationId xmlns:a16="http://schemas.microsoft.com/office/drawing/2014/main" id="{2DE796B4-C106-EBF2-F661-074E00BB6FCB}"/>
              </a:ext>
            </a:extLst>
          </p:cNvPr>
          <p:cNvSpPr>
            <a:spLocks noGrp="1"/>
          </p:cNvSpPr>
          <p:nvPr>
            <p:ph sz="quarter" idx="17"/>
          </p:nvPr>
        </p:nvSpPr>
        <p:spPr>
          <a:xfrm>
            <a:off x="5436878" y="2786931"/>
            <a:ext cx="2228400" cy="2505074"/>
          </a:xfrm>
        </p:spPr>
        <p:txBody>
          <a:bodyPr/>
          <a:lstStyle/>
          <a:p>
            <a:r>
              <a:rPr lang="fr-CH" sz="1800" b="1" noProof="0" dirty="0"/>
              <a:t>Objectif </a:t>
            </a:r>
            <a:r>
              <a:rPr lang="fr-CH" sz="1800" b="1" dirty="0"/>
              <a:t>pédagogique</a:t>
            </a:r>
            <a:r>
              <a:rPr lang="de-CH" sz="1800" b="1" noProof="0" dirty="0"/>
              <a:t> 3</a:t>
            </a:r>
          </a:p>
          <a:p>
            <a:endParaRPr lang="de-CH" noProof="0" dirty="0"/>
          </a:p>
          <a:p>
            <a:r>
              <a:rPr lang="fr-CH" dirty="0"/>
              <a:t>Les élèves peuvent nommer les trois causes d'incendie les plus fréquentes et connaissent la manière de les éviter</a:t>
            </a:r>
            <a:r>
              <a:rPr lang="de-CH" dirty="0"/>
              <a:t>.</a:t>
            </a:r>
          </a:p>
          <a:p>
            <a:endParaRPr lang="de-DE" dirty="0"/>
          </a:p>
          <a:p>
            <a:endParaRPr lang="de-CH" dirty="0"/>
          </a:p>
        </p:txBody>
      </p:sp>
      <p:sp>
        <p:nvSpPr>
          <p:cNvPr id="4" name="Fußzeilenplatzhalter 3">
            <a:extLst>
              <a:ext uri="{FF2B5EF4-FFF2-40B4-BE49-F238E27FC236}">
                <a16:creationId xmlns:a16="http://schemas.microsoft.com/office/drawing/2014/main" id="{1E1B10C4-D2E8-19CE-CD38-172DB9AFA6E5}"/>
              </a:ext>
            </a:extLst>
          </p:cNvPr>
          <p:cNvSpPr>
            <a:spLocks noGrp="1"/>
          </p:cNvSpPr>
          <p:nvPr>
            <p:ph type="ftr" sz="quarter" idx="12"/>
          </p:nvPr>
        </p:nvSpPr>
        <p:spPr/>
        <p:txBody>
          <a:bodyPr/>
          <a:lstStyle/>
          <a:p>
            <a:r>
              <a:rPr lang="de-DE" noProof="0"/>
              <a:t>Version août 2023</a:t>
            </a:r>
            <a:endParaRPr lang="de-CH" noProof="0" dirty="0"/>
          </a:p>
        </p:txBody>
      </p:sp>
      <p:sp>
        <p:nvSpPr>
          <p:cNvPr id="14" name="Textplatzhalter 10">
            <a:extLst>
              <a:ext uri="{FF2B5EF4-FFF2-40B4-BE49-F238E27FC236}">
                <a16:creationId xmlns:a16="http://schemas.microsoft.com/office/drawing/2014/main" id="{02847BF6-6230-790F-F967-B74655020DA6}"/>
              </a:ext>
            </a:extLst>
          </p:cNvPr>
          <p:cNvSpPr txBox="1">
            <a:spLocks/>
          </p:cNvSpPr>
          <p:nvPr/>
        </p:nvSpPr>
        <p:spPr>
          <a:xfrm>
            <a:off x="612714" y="2179321"/>
            <a:ext cx="9464189" cy="426720"/>
          </a:xfrm>
          <a:prstGeom prst="rect">
            <a:avLst/>
          </a:prstGeom>
          <a:solidFill>
            <a:schemeClr val="bg1"/>
          </a:solidFill>
        </p:spPr>
        <p:txBody>
          <a:bodyPr numCol="1" anchor="ct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CH" b="1" dirty="0"/>
              <a:t>À quelle vitesse le feu se propage-t-il et quels sont les dangers qui y sont liés ? </a:t>
            </a:r>
            <a:endParaRPr lang="de-CH" dirty="0"/>
          </a:p>
        </p:txBody>
      </p:sp>
    </p:spTree>
    <p:extLst>
      <p:ext uri="{BB962C8B-B14F-4D97-AF65-F5344CB8AC3E}">
        <p14:creationId xmlns:p14="http://schemas.microsoft.com/office/powerpoint/2010/main" val="290714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05B40-1DF9-3CE9-5263-B75794DF0481}"/>
              </a:ext>
            </a:extLst>
          </p:cNvPr>
          <p:cNvSpPr>
            <a:spLocks noGrp="1"/>
          </p:cNvSpPr>
          <p:nvPr>
            <p:ph type="body" sz="quarter" idx="10"/>
          </p:nvPr>
        </p:nvSpPr>
        <p:spPr/>
        <p:txBody>
          <a:bodyPr/>
          <a:lstStyle/>
          <a:p>
            <a:r>
              <a:rPr lang="de-CH" noProof="0" dirty="0"/>
              <a:t>2</a:t>
            </a:r>
          </a:p>
        </p:txBody>
      </p:sp>
      <p:sp>
        <p:nvSpPr>
          <p:cNvPr id="5" name="Foliennummernplatzhalter 4">
            <a:extLst>
              <a:ext uri="{FF2B5EF4-FFF2-40B4-BE49-F238E27FC236}">
                <a16:creationId xmlns:a16="http://schemas.microsoft.com/office/drawing/2014/main" id="{7ED17CDD-3B86-8095-9DCA-CC6A881007D2}"/>
              </a:ext>
            </a:extLst>
          </p:cNvPr>
          <p:cNvSpPr>
            <a:spLocks noGrp="1"/>
          </p:cNvSpPr>
          <p:nvPr>
            <p:ph type="sldNum" sz="quarter" idx="13"/>
          </p:nvPr>
        </p:nvSpPr>
        <p:spPr/>
        <p:txBody>
          <a:bodyPr/>
          <a:lstStyle/>
          <a:p>
            <a:fld id="{442AD375-037F-43D0-B059-5172DA06796A}" type="slidenum">
              <a:rPr lang="de-CH" smtClean="0"/>
              <a:pPr/>
              <a:t>4</a:t>
            </a:fld>
            <a:endParaRPr lang="de-CH" dirty="0"/>
          </a:p>
        </p:txBody>
      </p:sp>
      <p:sp>
        <p:nvSpPr>
          <p:cNvPr id="6" name="Titel 5">
            <a:extLst>
              <a:ext uri="{FF2B5EF4-FFF2-40B4-BE49-F238E27FC236}">
                <a16:creationId xmlns:a16="http://schemas.microsoft.com/office/drawing/2014/main" id="{0A487D51-5752-AB09-7BBC-147B1CFDEA56}"/>
              </a:ext>
            </a:extLst>
          </p:cNvPr>
          <p:cNvSpPr>
            <a:spLocks noGrp="1"/>
          </p:cNvSpPr>
          <p:nvPr>
            <p:ph type="title"/>
          </p:nvPr>
        </p:nvSpPr>
        <p:spPr>
          <a:xfrm>
            <a:off x="612714" y="781674"/>
            <a:ext cx="7973552" cy="529415"/>
          </a:xfrm>
        </p:spPr>
        <p:txBody>
          <a:bodyPr/>
          <a:lstStyle/>
          <a:p>
            <a:r>
              <a:rPr lang="fr-CH" dirty="0"/>
              <a:t>Table des matières du chapitre « Les incendies »</a:t>
            </a:r>
            <a:endParaRPr lang="de-CH" noProof="0" dirty="0"/>
          </a:p>
        </p:txBody>
      </p:sp>
      <p:graphicFrame>
        <p:nvGraphicFramePr>
          <p:cNvPr id="15" name="Tabelle 15">
            <a:extLst>
              <a:ext uri="{FF2B5EF4-FFF2-40B4-BE49-F238E27FC236}">
                <a16:creationId xmlns:a16="http://schemas.microsoft.com/office/drawing/2014/main" id="{C17F475C-66D0-CB5E-C385-28152F83B229}"/>
              </a:ext>
            </a:extLst>
          </p:cNvPr>
          <p:cNvGraphicFramePr>
            <a:graphicFrameLocks noGrp="1"/>
          </p:cNvGraphicFramePr>
          <p:nvPr>
            <p:ph sz="quarter" idx="14"/>
            <p:extLst>
              <p:ext uri="{D42A27DB-BD31-4B8C-83A1-F6EECF244321}">
                <p14:modId xmlns:p14="http://schemas.microsoft.com/office/powerpoint/2010/main" val="1041928819"/>
              </p:ext>
            </p:extLst>
          </p:nvPr>
        </p:nvGraphicFramePr>
        <p:xfrm>
          <a:off x="612714" y="2771724"/>
          <a:ext cx="2228911" cy="2952329"/>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955889">
                <a:tc>
                  <a:txBody>
                    <a:bodyPr/>
                    <a:lstStyle/>
                    <a:p>
                      <a:pPr>
                        <a:tabLst>
                          <a:tab pos="1924050" algn="r"/>
                        </a:tabLst>
                      </a:pPr>
                      <a:r>
                        <a:rPr lang="de-CH" sz="1400" b="1" dirty="0"/>
                        <a:t>2.1</a:t>
                      </a:r>
                      <a:br>
                        <a:rPr lang="de-CH" sz="1400" b="1" dirty="0"/>
                      </a:br>
                      <a:r>
                        <a:rPr lang="fr-CH" sz="1400" b="1" noProof="0" dirty="0"/>
                        <a:t>Qu’est-ce qui brûle ?</a:t>
                      </a:r>
                      <a:r>
                        <a:rPr lang="de-CH" sz="1400" b="1" dirty="0"/>
                        <a:t>	6</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927328">
                <a:tc>
                  <a:txBody>
                    <a:bodyPr/>
                    <a:lstStyle/>
                    <a:p>
                      <a:pPr>
                        <a:spcAft>
                          <a:spcPts val="600"/>
                        </a:spcAft>
                        <a:tabLst>
                          <a:tab pos="1922400" algn="r"/>
                        </a:tabLst>
                      </a:pPr>
                      <a:r>
                        <a:rPr lang="fr-CH" sz="1000" noProof="0" dirty="0"/>
                        <a:t>Objectifs pédagogiques et organisation</a:t>
                      </a:r>
                      <a:r>
                        <a:rPr lang="de-CH" sz="1000" dirty="0"/>
                        <a:t>	7</a:t>
                      </a:r>
                    </a:p>
                    <a:p>
                      <a:pPr>
                        <a:spcAft>
                          <a:spcPts val="600"/>
                        </a:spcAft>
                        <a:tabLst>
                          <a:tab pos="1922400" algn="r"/>
                        </a:tabLst>
                      </a:pPr>
                      <a:r>
                        <a:rPr lang="fr-CH" sz="1000" noProof="0" dirty="0"/>
                        <a:t>Inflammabilité de différentes matières</a:t>
                      </a:r>
                      <a:r>
                        <a:rPr lang="de-CH" sz="1000" dirty="0"/>
                        <a:t>	9</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(fiche de        travail des expériences de démonstration)</a:t>
                      </a:r>
                      <a:r>
                        <a:rPr lang="de-CH" sz="1000" dirty="0"/>
                        <a:t>	PP</a:t>
                      </a:r>
                      <a:endParaRPr lang="de-DE" sz="100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fr-CH" sz="1000" noProof="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PP :</a:t>
                      </a:r>
                      <a:r>
                        <a:rPr lang="fr-CH" sz="1000" baseline="0" noProof="0" dirty="0"/>
                        <a:t> Partie pratique</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fr-CH" sz="1000" noProof="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11" name="Textplatzhalter 10">
            <a:extLst>
              <a:ext uri="{FF2B5EF4-FFF2-40B4-BE49-F238E27FC236}">
                <a16:creationId xmlns:a16="http://schemas.microsoft.com/office/drawing/2014/main" id="{02847BF6-6230-790F-F967-B74655020DA6}"/>
              </a:ext>
            </a:extLst>
          </p:cNvPr>
          <p:cNvSpPr>
            <a:spLocks noGrp="1"/>
          </p:cNvSpPr>
          <p:nvPr>
            <p:ph type="body" sz="quarter" idx="18"/>
          </p:nvPr>
        </p:nvSpPr>
        <p:spPr/>
        <p:txBody>
          <a:bodyPr/>
          <a:lstStyle/>
          <a:p>
            <a:r>
              <a:rPr lang="fr-CH" dirty="0"/>
              <a:t>Activer les connaissances déjà existantes</a:t>
            </a:r>
            <a:r>
              <a:rPr lang="de-CH" noProof="0" dirty="0"/>
              <a:t>	</a:t>
            </a:r>
            <a:r>
              <a:rPr lang="de-CH" dirty="0"/>
              <a:t>						5</a:t>
            </a:r>
          </a:p>
        </p:txBody>
      </p:sp>
      <p:graphicFrame>
        <p:nvGraphicFramePr>
          <p:cNvPr id="16" name="Tabelle 15">
            <a:extLst>
              <a:ext uri="{FF2B5EF4-FFF2-40B4-BE49-F238E27FC236}">
                <a16:creationId xmlns:a16="http://schemas.microsoft.com/office/drawing/2014/main" id="{DF9ED130-4C25-E90B-6E58-28F77E5AC3E1}"/>
              </a:ext>
            </a:extLst>
          </p:cNvPr>
          <p:cNvGraphicFramePr>
            <a:graphicFrameLocks/>
          </p:cNvGraphicFramePr>
          <p:nvPr>
            <p:extLst>
              <p:ext uri="{D42A27DB-BD31-4B8C-83A1-F6EECF244321}">
                <p14:modId xmlns:p14="http://schemas.microsoft.com/office/powerpoint/2010/main" val="2551057071"/>
              </p:ext>
            </p:extLst>
          </p:nvPr>
        </p:nvGraphicFramePr>
        <p:xfrm>
          <a:off x="3024473" y="2771725"/>
          <a:ext cx="2228911" cy="2952329"/>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955889">
                <a:tc>
                  <a:txBody>
                    <a:bodyPr/>
                    <a:lstStyle/>
                    <a:p>
                      <a:pPr>
                        <a:tabLst>
                          <a:tab pos="1924050" algn="r"/>
                        </a:tabLst>
                      </a:pPr>
                      <a:r>
                        <a:rPr lang="de-CH" sz="1400" b="1" dirty="0"/>
                        <a:t>2.2</a:t>
                      </a:r>
                      <a:br>
                        <a:rPr lang="de-CH" sz="1400" b="1" dirty="0"/>
                      </a:br>
                      <a:r>
                        <a:rPr lang="fr-CH" sz="1400" b="1" dirty="0"/>
                        <a:t>À quelle vitesse le feu se propage-t-il ?</a:t>
                      </a:r>
                      <a:r>
                        <a:rPr lang="de-CH" sz="1400" b="1" dirty="0"/>
                        <a:t>	12</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927328">
                <a:tc>
                  <a:txBody>
                    <a:bodyPr/>
                    <a:lstStyle/>
                    <a:p>
                      <a:pPr>
                        <a:spcAft>
                          <a:spcPts val="600"/>
                        </a:spcAft>
                        <a:tabLst>
                          <a:tab pos="1922400" algn="r"/>
                        </a:tabLst>
                      </a:pPr>
                      <a:r>
                        <a:rPr lang="fr-CH" sz="1000" noProof="0" dirty="0"/>
                        <a:t>Objectifs pédagogiques et organisation</a:t>
                      </a:r>
                      <a:r>
                        <a:rPr lang="de-CH" sz="1000" dirty="0"/>
                        <a:t>	13</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dirty="0"/>
                        <a:t>Vitesse à laquelle le feu se propage </a:t>
                      </a:r>
                      <a:r>
                        <a:rPr lang="de-CH" sz="1000" dirty="0"/>
                        <a:t>	15</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a:t>
                      </a:r>
                      <a:r>
                        <a:rPr lang="fr-CH" sz="1000" baseline="0" noProof="0" dirty="0"/>
                        <a:t> (fiche de description du film</a:t>
                      </a:r>
                      <a:r>
                        <a:rPr lang="de-CH" sz="1000" baseline="0" dirty="0"/>
                        <a:t>)</a:t>
                      </a:r>
                      <a:r>
                        <a:rPr lang="de-CH" sz="1000" dirty="0"/>
                        <a:t>	16</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Causes d’incendie</a:t>
                      </a:r>
                      <a:r>
                        <a:rPr lang="de-CH" sz="1000" dirty="0"/>
                        <a:t>	18</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(fiche de travail)</a:t>
                      </a:r>
                      <a:r>
                        <a:rPr lang="de-CH" sz="1000" dirty="0"/>
                        <a:t>	19</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graphicFrame>
        <p:nvGraphicFramePr>
          <p:cNvPr id="23" name="Tabelle 22">
            <a:extLst>
              <a:ext uri="{FF2B5EF4-FFF2-40B4-BE49-F238E27FC236}">
                <a16:creationId xmlns:a16="http://schemas.microsoft.com/office/drawing/2014/main" id="{F6F7034F-A4F5-DC1A-3FC5-F27620FFE8B4}"/>
              </a:ext>
            </a:extLst>
          </p:cNvPr>
          <p:cNvGraphicFramePr>
            <a:graphicFrameLocks/>
          </p:cNvGraphicFramePr>
          <p:nvPr>
            <p:extLst>
              <p:ext uri="{D42A27DB-BD31-4B8C-83A1-F6EECF244321}">
                <p14:modId xmlns:p14="http://schemas.microsoft.com/office/powerpoint/2010/main" val="3682572391"/>
              </p:ext>
            </p:extLst>
          </p:nvPr>
        </p:nvGraphicFramePr>
        <p:xfrm>
          <a:off x="5436232" y="2771725"/>
          <a:ext cx="2228911" cy="2952328"/>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967986">
                <a:tc>
                  <a:txBody>
                    <a:bodyPr/>
                    <a:lstStyle/>
                    <a:p>
                      <a:pPr>
                        <a:tabLst>
                          <a:tab pos="1924050" algn="r"/>
                        </a:tabLst>
                      </a:pPr>
                      <a:r>
                        <a:rPr lang="de-CH" sz="1400" b="1" dirty="0"/>
                        <a:t>2.3</a:t>
                      </a:r>
                      <a:br>
                        <a:rPr lang="de-CH" sz="1400" b="1" dirty="0"/>
                      </a:br>
                      <a:r>
                        <a:rPr lang="fr-CH" sz="1400" b="1" dirty="0"/>
                        <a:t>Le feu et la fumée</a:t>
                      </a:r>
                      <a:r>
                        <a:rPr lang="de-CH" sz="1400" b="1" dirty="0"/>
                        <a:t>	21</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984342">
                <a:tc>
                  <a:txBody>
                    <a:bodyPr/>
                    <a:lstStyle/>
                    <a:p>
                      <a:pPr>
                        <a:spcAft>
                          <a:spcPts val="600"/>
                        </a:spcAft>
                        <a:tabLst>
                          <a:tab pos="1922400" algn="r"/>
                        </a:tabLst>
                      </a:pPr>
                      <a:r>
                        <a:rPr lang="fr-CH" sz="1000" noProof="0" dirty="0"/>
                        <a:t>Objectifs pédagogiques et organisation</a:t>
                      </a:r>
                      <a:r>
                        <a:rPr lang="de-CH" sz="1000" dirty="0"/>
                        <a:t>	22</a:t>
                      </a:r>
                    </a:p>
                    <a:p>
                      <a:pPr>
                        <a:spcAft>
                          <a:spcPts val="600"/>
                        </a:spcAft>
                        <a:tabLst>
                          <a:tab pos="1922400" algn="r"/>
                        </a:tabLst>
                      </a:pPr>
                      <a:r>
                        <a:rPr lang="fr-CH" sz="1000" noProof="0" dirty="0"/>
                        <a:t>Dangers</a:t>
                      </a:r>
                      <a:r>
                        <a:rPr lang="de-CH" sz="1000" dirty="0"/>
                        <a:t>	24</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(fiche de travail)</a:t>
                      </a:r>
                      <a:r>
                        <a:rPr lang="de-CH" sz="1000" dirty="0"/>
                        <a:t>	24</a:t>
                      </a:r>
                    </a:p>
                    <a:p>
                      <a:pPr>
                        <a:spcAft>
                          <a:spcPts val="600"/>
                        </a:spcAft>
                        <a:tabLst>
                          <a:tab pos="1922400" algn="r"/>
                        </a:tabLst>
                      </a:pPr>
                      <a:endParaRPr lang="de-DE" sz="1000" dirty="0"/>
                    </a:p>
                    <a:p>
                      <a:pPr>
                        <a:spcAft>
                          <a:spcPts val="600"/>
                        </a:spcAft>
                        <a:tabLst>
                          <a:tab pos="1922400" algn="r"/>
                        </a:tabLst>
                      </a:pPr>
                      <a:endParaRPr lang="de-DE" sz="1000" dirty="0"/>
                    </a:p>
                    <a:p>
                      <a:pPr>
                        <a:spcAft>
                          <a:spcPts val="600"/>
                        </a:spcAft>
                        <a:tabLst>
                          <a:tab pos="1922400" algn="r"/>
                        </a:tabLst>
                      </a:pPr>
                      <a:endParaRPr lang="de-DE" sz="1000"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4" name="Fußzeilenplatzhalter 3">
            <a:extLst>
              <a:ext uri="{FF2B5EF4-FFF2-40B4-BE49-F238E27FC236}">
                <a16:creationId xmlns:a16="http://schemas.microsoft.com/office/drawing/2014/main" id="{726DA83B-2D0F-7EFD-3EA4-1315813A9D25}"/>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265664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C6216-E351-1FF0-ACDC-E5E5C987DA41}"/>
              </a:ext>
            </a:extLst>
          </p:cNvPr>
          <p:cNvSpPr>
            <a:spLocks noGrp="1"/>
          </p:cNvSpPr>
          <p:nvPr>
            <p:ph type="title"/>
          </p:nvPr>
        </p:nvSpPr>
        <p:spPr/>
        <p:txBody>
          <a:bodyPr/>
          <a:lstStyle/>
          <a:p>
            <a:r>
              <a:rPr lang="fr-CH" dirty="0"/>
              <a:t>Activer les connaissances déjà existantes</a:t>
            </a:r>
          </a:p>
        </p:txBody>
      </p:sp>
      <p:sp>
        <p:nvSpPr>
          <p:cNvPr id="5" name="Foliennummernplatzhalter 4">
            <a:extLst>
              <a:ext uri="{FF2B5EF4-FFF2-40B4-BE49-F238E27FC236}">
                <a16:creationId xmlns:a16="http://schemas.microsoft.com/office/drawing/2014/main" id="{6F4B8760-5F5D-2D10-7FD1-D5BD06E9A070}"/>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
        <p:nvSpPr>
          <p:cNvPr id="6" name="Textplatzhalter 5">
            <a:extLst>
              <a:ext uri="{FF2B5EF4-FFF2-40B4-BE49-F238E27FC236}">
                <a16:creationId xmlns:a16="http://schemas.microsoft.com/office/drawing/2014/main" id="{3110AA46-987B-A169-A14E-26CA362B2B32}"/>
              </a:ext>
            </a:extLst>
          </p:cNvPr>
          <p:cNvSpPr>
            <a:spLocks noGrp="1"/>
          </p:cNvSpPr>
          <p:nvPr>
            <p:ph type="body" sz="quarter" idx="13"/>
          </p:nvPr>
        </p:nvSpPr>
        <p:spPr/>
        <p:txBody>
          <a:bodyPr/>
          <a:lstStyle/>
          <a:p>
            <a:r>
              <a:rPr lang="fr-CH" dirty="0"/>
              <a:t>Les incendies</a:t>
            </a:r>
          </a:p>
        </p:txBody>
      </p:sp>
      <p:sp>
        <p:nvSpPr>
          <p:cNvPr id="21" name="Textplatzhalter 20">
            <a:extLst>
              <a:ext uri="{FF2B5EF4-FFF2-40B4-BE49-F238E27FC236}">
                <a16:creationId xmlns:a16="http://schemas.microsoft.com/office/drawing/2014/main" id="{3675AF4F-7FD0-85D8-4D23-753FB9F9565D}"/>
              </a:ext>
            </a:extLst>
          </p:cNvPr>
          <p:cNvSpPr>
            <a:spLocks noGrp="1"/>
          </p:cNvSpPr>
          <p:nvPr>
            <p:ph type="body" sz="quarter" idx="14"/>
          </p:nvPr>
        </p:nvSpPr>
        <p:spPr/>
        <p:txBody>
          <a:bodyPr/>
          <a:lstStyle/>
          <a:p>
            <a:r>
              <a:rPr lang="de-CH" noProof="0" dirty="0"/>
              <a:t>2</a:t>
            </a:r>
          </a:p>
        </p:txBody>
      </p:sp>
      <p:pic>
        <p:nvPicPr>
          <p:cNvPr id="8" name="Grafik 7">
            <a:extLst>
              <a:ext uri="{FF2B5EF4-FFF2-40B4-BE49-F238E27FC236}">
                <a16:creationId xmlns:a16="http://schemas.microsoft.com/office/drawing/2014/main" id="{AA1013EA-47EA-7E22-5D90-CC5F5138D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6" y="1427619"/>
            <a:ext cx="2836949" cy="2836949"/>
          </a:xfrm>
          <a:prstGeom prst="rect">
            <a:avLst/>
          </a:prstGeom>
        </p:spPr>
      </p:pic>
      <p:sp>
        <p:nvSpPr>
          <p:cNvPr id="11" name="Textfeld 10">
            <a:extLst>
              <a:ext uri="{FF2B5EF4-FFF2-40B4-BE49-F238E27FC236}">
                <a16:creationId xmlns:a16="http://schemas.microsoft.com/office/drawing/2014/main" id="{2E914DD9-FA51-FD93-4A21-9D98C4BC7D20}"/>
              </a:ext>
            </a:extLst>
          </p:cNvPr>
          <p:cNvSpPr txBox="1"/>
          <p:nvPr/>
        </p:nvSpPr>
        <p:spPr>
          <a:xfrm>
            <a:off x="3026062" y="1875879"/>
            <a:ext cx="2222213" cy="2119981"/>
          </a:xfrm>
          <a:prstGeom prst="rect">
            <a:avLst/>
          </a:prstGeom>
          <a:solidFill>
            <a:schemeClr val="accent1"/>
          </a:solidFill>
        </p:spPr>
        <p:txBody>
          <a:bodyPr wrap="square" lIns="144000" tIns="93600" rIns="90000" bIns="144000" rtlCol="0">
            <a:noAutofit/>
          </a:bodyPr>
          <a:lstStyle/>
          <a:p>
            <a:r>
              <a:rPr lang="fr-CH" b="1" dirty="0">
                <a:solidFill>
                  <a:schemeClr val="bg1"/>
                </a:solidFill>
              </a:rPr>
              <a:t>Qu'est-ce qui brûle au juste ? </a:t>
            </a:r>
          </a:p>
        </p:txBody>
      </p:sp>
      <p:sp>
        <p:nvSpPr>
          <p:cNvPr id="12" name="Textfeld 11">
            <a:extLst>
              <a:ext uri="{FF2B5EF4-FFF2-40B4-BE49-F238E27FC236}">
                <a16:creationId xmlns:a16="http://schemas.microsoft.com/office/drawing/2014/main" id="{06907ED4-45C5-16E7-0005-2704CB4BCC7F}"/>
              </a:ext>
            </a:extLst>
          </p:cNvPr>
          <p:cNvSpPr txBox="1"/>
          <p:nvPr/>
        </p:nvSpPr>
        <p:spPr>
          <a:xfrm>
            <a:off x="5435887" y="2228305"/>
            <a:ext cx="3841463" cy="1767556"/>
          </a:xfrm>
          <a:prstGeom prst="rect">
            <a:avLst/>
          </a:prstGeom>
          <a:solidFill>
            <a:schemeClr val="accent2"/>
          </a:solidFill>
        </p:spPr>
        <p:txBody>
          <a:bodyPr wrap="square" lIns="144000" tIns="93600" rIns="90000" bIns="144000" rtlCol="0" anchor="t">
            <a:noAutofit/>
          </a:bodyPr>
          <a:lstStyle/>
          <a:p>
            <a:r>
              <a:rPr lang="fr-CH" b="1" dirty="0">
                <a:solidFill>
                  <a:srgbClr val="FFFFFF"/>
                </a:solidFill>
              </a:rPr>
              <a:t>Combien de temps pensez-vous qu'il faut pour qu'une petite flamme mette le feu à toute une pièce?</a:t>
            </a:r>
          </a:p>
          <a:p>
            <a:endParaRPr lang="fr-CH" sz="1000" dirty="0">
              <a:solidFill>
                <a:srgbClr val="4472C4"/>
              </a:solidFill>
              <a:cs typeface="Arial"/>
            </a:endParaRPr>
          </a:p>
        </p:txBody>
      </p:sp>
      <p:sp>
        <p:nvSpPr>
          <p:cNvPr id="13" name="Textfeld 12">
            <a:extLst>
              <a:ext uri="{FF2B5EF4-FFF2-40B4-BE49-F238E27FC236}">
                <a16:creationId xmlns:a16="http://schemas.microsoft.com/office/drawing/2014/main" id="{4D0D8FD9-2B57-54CA-B60E-0DE6ED6D91D7}"/>
              </a:ext>
            </a:extLst>
          </p:cNvPr>
          <p:cNvSpPr txBox="1"/>
          <p:nvPr/>
        </p:nvSpPr>
        <p:spPr>
          <a:xfrm>
            <a:off x="1423753" y="4177027"/>
            <a:ext cx="2224322" cy="2375118"/>
          </a:xfrm>
          <a:prstGeom prst="rect">
            <a:avLst/>
          </a:prstGeom>
          <a:solidFill>
            <a:schemeClr val="accent5"/>
          </a:solidFill>
        </p:spPr>
        <p:txBody>
          <a:bodyPr wrap="square" lIns="144000" tIns="93600" rIns="90000" bIns="144000" rtlCol="0">
            <a:noAutofit/>
          </a:bodyPr>
          <a:lstStyle/>
          <a:p>
            <a:r>
              <a:rPr lang="fr-CH" b="1" dirty="0">
                <a:solidFill>
                  <a:schemeClr val="bg1"/>
                </a:solidFill>
              </a:rPr>
              <a:t>Est-ce que tout peut brûler ?</a:t>
            </a:r>
          </a:p>
        </p:txBody>
      </p:sp>
      <p:sp>
        <p:nvSpPr>
          <p:cNvPr id="14" name="Textfeld 13">
            <a:extLst>
              <a:ext uri="{FF2B5EF4-FFF2-40B4-BE49-F238E27FC236}">
                <a16:creationId xmlns:a16="http://schemas.microsoft.com/office/drawing/2014/main" id="{4369A7A1-2989-8167-FD35-AC92F3594288}"/>
              </a:ext>
            </a:extLst>
          </p:cNvPr>
          <p:cNvSpPr txBox="1"/>
          <p:nvPr/>
        </p:nvSpPr>
        <p:spPr>
          <a:xfrm>
            <a:off x="3832784" y="4177026"/>
            <a:ext cx="2224322" cy="1614173"/>
          </a:xfrm>
          <a:prstGeom prst="rect">
            <a:avLst/>
          </a:prstGeom>
          <a:solidFill>
            <a:schemeClr val="accent3"/>
          </a:solidFill>
        </p:spPr>
        <p:txBody>
          <a:bodyPr wrap="square" lIns="144000" tIns="93600" rIns="90000" bIns="144000" rtlCol="0">
            <a:noAutofit/>
          </a:bodyPr>
          <a:lstStyle/>
          <a:p>
            <a:r>
              <a:rPr lang="fr-CH" b="1" dirty="0">
                <a:solidFill>
                  <a:schemeClr val="bg1"/>
                </a:solidFill>
              </a:rPr>
              <a:t>Qu'est-ce qui est le </a:t>
            </a:r>
            <a:r>
              <a:rPr lang="fr-CH" b="1">
                <a:solidFill>
                  <a:schemeClr val="bg1"/>
                </a:solidFill>
              </a:rPr>
              <a:t>plus dangereux </a:t>
            </a:r>
            <a:r>
              <a:rPr lang="fr-CH" b="1" dirty="0">
                <a:solidFill>
                  <a:schemeClr val="bg1"/>
                </a:solidFill>
              </a:rPr>
              <a:t>: le feu ou la fumée ?</a:t>
            </a:r>
          </a:p>
          <a:p>
            <a:endParaRPr lang="de-CH" b="1" dirty="0">
              <a:solidFill>
                <a:schemeClr val="bg1"/>
              </a:solidFill>
            </a:endParaRPr>
          </a:p>
        </p:txBody>
      </p:sp>
      <p:sp>
        <p:nvSpPr>
          <p:cNvPr id="15" name="Textfeld 14">
            <a:extLst>
              <a:ext uri="{FF2B5EF4-FFF2-40B4-BE49-F238E27FC236}">
                <a16:creationId xmlns:a16="http://schemas.microsoft.com/office/drawing/2014/main" id="{C463DC58-1C96-B32D-A6F4-B23884A12C6B}"/>
              </a:ext>
            </a:extLst>
          </p:cNvPr>
          <p:cNvSpPr txBox="1"/>
          <p:nvPr/>
        </p:nvSpPr>
        <p:spPr>
          <a:xfrm>
            <a:off x="6242608" y="4177026"/>
            <a:ext cx="3034741" cy="2375119"/>
          </a:xfrm>
          <a:prstGeom prst="rect">
            <a:avLst/>
          </a:prstGeom>
          <a:solidFill>
            <a:schemeClr val="accent4"/>
          </a:solidFill>
        </p:spPr>
        <p:txBody>
          <a:bodyPr wrap="square" lIns="144000" tIns="93600" rIns="90000" bIns="144000" rtlCol="0">
            <a:noAutofit/>
          </a:bodyPr>
          <a:lstStyle/>
          <a:p>
            <a:r>
              <a:rPr lang="fr-CH" b="1" dirty="0">
                <a:solidFill>
                  <a:schemeClr val="bg1"/>
                </a:solidFill>
              </a:rPr>
              <a:t>D'après vous, quelles sont les causes d'incendie les plus fréquentes en Suisse ?</a:t>
            </a:r>
          </a:p>
        </p:txBody>
      </p:sp>
      <p:sp>
        <p:nvSpPr>
          <p:cNvPr id="4" name="Fußzeilenplatzhalter 3">
            <a:extLst>
              <a:ext uri="{FF2B5EF4-FFF2-40B4-BE49-F238E27FC236}">
                <a16:creationId xmlns:a16="http://schemas.microsoft.com/office/drawing/2014/main" id="{423523FF-B71A-8827-9373-47D211E6783B}"/>
              </a:ext>
            </a:extLst>
          </p:cNvPr>
          <p:cNvSpPr>
            <a:spLocks noGrp="1"/>
          </p:cNvSpPr>
          <p:nvPr>
            <p:ph type="ftr" sz="quarter" idx="11"/>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371732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2.1</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août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6</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fr-CH" dirty="0"/>
              <a:t>Qu’est-ce qui brûle ?</a:t>
            </a:r>
          </a:p>
        </p:txBody>
      </p:sp>
      <p:sp>
        <p:nvSpPr>
          <p:cNvPr id="4" name="Textplatzhalter 3"/>
          <p:cNvSpPr>
            <a:spLocks noGrp="1"/>
          </p:cNvSpPr>
          <p:nvPr>
            <p:ph type="body" sz="quarter" idx="14"/>
          </p:nvPr>
        </p:nvSpPr>
        <p:spPr/>
        <p:txBody>
          <a:bodyPr/>
          <a:lstStyle/>
          <a:p>
            <a:r>
              <a:rPr lang="de-DE" dirty="0"/>
              <a:t>2.1</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358034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2932454083"/>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a:t>
                      </a:r>
                      <a:r>
                        <a:rPr lang="fr-CH" sz="1100" noProof="0" dirty="0"/>
                        <a:t>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des</a:t>
                      </a:r>
                      <a:r>
                        <a:rPr lang="de-CH" sz="1100" baseline="0" dirty="0"/>
                        <a:t> </a:t>
                      </a:r>
                      <a:r>
                        <a:rPr lang="fr-CH" sz="1100" baseline="0" noProof="0" dirty="0"/>
                        <a:t>diapositives </a:t>
                      </a:r>
                      <a:r>
                        <a:rPr lang="de-CH" sz="1100" baseline="0" noProof="0" dirty="0"/>
                        <a:t>9</a:t>
                      </a:r>
                      <a:r>
                        <a:rPr lang="de-CH" sz="1100" baseline="0" dirty="0"/>
                        <a:t> </a:t>
                      </a:r>
                      <a:r>
                        <a:rPr lang="fr-CH" sz="1100" baseline="0" noProof="0" dirty="0"/>
                        <a:t>et</a:t>
                      </a:r>
                      <a:r>
                        <a:rPr lang="de-CH" sz="1100" baseline="0" dirty="0"/>
                        <a:t> 10</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Les trois boîtes de la Boîte -Feu Magique</a:t>
                      </a:r>
                    </a:p>
                    <a:p>
                      <a:pPr marL="222885" marR="0" lvl="0" indent="-222885" algn="l" rtl="0" eaLnBrk="1" fontAlgn="auto" latinLnBrk="0" hangingPunct="1">
                        <a:lnSpc>
                          <a:spcPct val="100000"/>
                        </a:lnSpc>
                        <a:spcBef>
                          <a:spcPts val="0"/>
                        </a:spcBef>
                        <a:spcAft>
                          <a:spcPts val="0"/>
                        </a:spcAft>
                        <a:buClrTx/>
                        <a:buSzTx/>
                        <a:buFont typeface="Arial" panose="020B0604020202020204" pitchFamily="34" charset="0"/>
                        <a:buChar char="•"/>
                      </a:pPr>
                      <a:r>
                        <a:rPr lang="fr-CH" sz="1100" baseline="0" dirty="0"/>
                        <a:t>Copies de la partie pratique : </a:t>
                      </a:r>
                      <a:r>
                        <a:rPr lang="de-DE" sz="1100" baseline="0" dirty="0"/>
                        <a:t>                                        e</a:t>
                      </a:r>
                      <a:r>
                        <a:rPr lang="fr-CH" sz="1100" baseline="0" noProof="0" dirty="0" err="1"/>
                        <a:t>xpériences</a:t>
                      </a:r>
                      <a:r>
                        <a:rPr lang="fr-CH" sz="1100" baseline="0" noProof="0" dirty="0"/>
                        <a:t> de démonstration n°12 et 15 (fiches de travail), en option expérience n°10</a:t>
                      </a:r>
                      <a:endParaRPr lang="fr-CH"/>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Diverses matières nécessaires pour l’expérience de démonstration</a:t>
                      </a:r>
                      <a:r>
                        <a:rPr lang="de-DE" sz="1100" baseline="0" dirty="0">
                          <a:solidFill>
                            <a:schemeClr val="tx1"/>
                          </a:solidFill>
                        </a:rPr>
                        <a:t> n°</a:t>
                      </a:r>
                      <a:r>
                        <a:rPr lang="de-DE" sz="1100" baseline="0" dirty="0"/>
                        <a:t>14</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solidFill>
                            <a:schemeClr val="tx1"/>
                          </a:solidFill>
                        </a:rPr>
                        <a:t>Expériences de démonstration n°</a:t>
                      </a:r>
                      <a:r>
                        <a:rPr lang="de-DE" sz="1100" dirty="0">
                          <a:solidFill>
                            <a:schemeClr val="tx1"/>
                          </a:solidFill>
                        </a:rPr>
                        <a:t>12, 14, 15</a:t>
                      </a:r>
                      <a:endParaRPr lang="fr-CH" sz="1100" noProof="0" dirty="0">
                        <a:solidFill>
                          <a:schemeClr val="tx1"/>
                        </a:solidFill>
                      </a:endParaRPr>
                    </a:p>
                    <a:p>
                      <a:r>
                        <a:rPr lang="fr-CH" sz="1100" strike="noStrike" baseline="0" noProof="0" dirty="0">
                          <a:solidFill>
                            <a:schemeClr val="tx1"/>
                          </a:solidFill>
                        </a:rPr>
                        <a:t>En option expérience n°</a:t>
                      </a:r>
                      <a:r>
                        <a:rPr lang="de-DE" sz="1100" baseline="0" dirty="0">
                          <a:solidFill>
                            <a:schemeClr val="tx1"/>
                          </a:solidFill>
                        </a:rPr>
                        <a:t>10</a:t>
                      </a:r>
                      <a:endParaRPr lang="de-CH" sz="1100" dirty="0">
                        <a:solidFill>
                          <a:schemeClr val="tx1"/>
                        </a:solidFill>
                      </a:endParaRP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2.1</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7</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fr-CH" dirty="0"/>
              <a:t>Objectifs pédagogiques et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fr-CH" sz="1400" b="1" noProof="0" dirty="0"/>
              <a:t>Objectif pédagogique (contenu)</a:t>
            </a:r>
          </a:p>
          <a:p>
            <a:endParaRPr lang="de-CH" dirty="0"/>
          </a:p>
          <a:p>
            <a:r>
              <a:rPr lang="fr-CH" dirty="0"/>
              <a:t>Les élèves sont en mesure d’évaluer l'inflammabilité de différentes matières utilisées au quotidien</a:t>
            </a:r>
            <a:r>
              <a:rPr lang="de-CH" dirty="0"/>
              <a:t>.</a:t>
            </a:r>
          </a:p>
          <a:p>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fr-CH" sz="1400" b="1" noProof="0" dirty="0"/>
              <a:t>Objectif pédagogique (transversalité)</a:t>
            </a:r>
          </a:p>
          <a:p>
            <a:endParaRPr lang="de-CH" dirty="0"/>
          </a:p>
          <a:p>
            <a:r>
              <a:rPr lang="fr-CH" dirty="0"/>
              <a:t>Les élèves peuvent formuler des hypothèses sur l'inflammabilité des matières et les vérifier par le biais d’une expérience.</a:t>
            </a:r>
            <a:endParaRPr lang="de-CH" dirty="0"/>
          </a:p>
          <a:p>
            <a:endParaRPr lang="de-CH" noProof="0" dirty="0"/>
          </a:p>
          <a:p>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fr-CH" dirty="0"/>
              <a:t>Qu’est-ce qui brûle ?</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août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19" name="Grafik 18"/>
          <p:cNvPicPr>
            <a:picLocks noChangeAspect="1"/>
          </p:cNvPicPr>
          <p:nvPr/>
        </p:nvPicPr>
        <p:blipFill>
          <a:blip r:embed="rId6"/>
          <a:stretch>
            <a:fillRect/>
          </a:stretch>
        </p:blipFill>
        <p:spPr>
          <a:xfrm>
            <a:off x="5129882" y="3716051"/>
            <a:ext cx="865915"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Grafik 19"/>
          <p:cNvPicPr>
            <a:picLocks noChangeAspect="1"/>
          </p:cNvPicPr>
          <p:nvPr/>
        </p:nvPicPr>
        <p:blipFill>
          <a:blip r:embed="rId7"/>
          <a:stretch>
            <a:fillRect/>
          </a:stretch>
        </p:blipFill>
        <p:spPr>
          <a:xfrm>
            <a:off x="6235310" y="3716051"/>
            <a:ext cx="866390"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fik 20"/>
          <p:cNvPicPr>
            <a:picLocks noChangeAspect="1"/>
          </p:cNvPicPr>
          <p:nvPr/>
        </p:nvPicPr>
        <p:blipFill>
          <a:blip r:embed="rId8"/>
          <a:stretch>
            <a:fillRect/>
          </a:stretch>
        </p:blipFill>
        <p:spPr>
          <a:xfrm>
            <a:off x="7342194" y="3707829"/>
            <a:ext cx="867068"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575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2.1</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8</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fr-CH" dirty="0"/>
              <a:t>Objectifs pédagogiques</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fr-CH" sz="1400" b="1" noProof="0" dirty="0"/>
              <a:t>Objectif pédagogique 1</a:t>
            </a:r>
          </a:p>
          <a:p>
            <a:endParaRPr lang="fr-CH" sz="1400" noProof="0" dirty="0"/>
          </a:p>
          <a:p>
            <a:r>
              <a:rPr lang="fr-CH" sz="1400" dirty="0"/>
              <a:t>Objectif formulé individuellement</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fr-CH" sz="1400" b="1" noProof="0" dirty="0"/>
              <a:t>Objectif pédagogique 2</a:t>
            </a:r>
          </a:p>
          <a:p>
            <a:endParaRPr lang="fr-CH" sz="1400" noProof="0" dirty="0"/>
          </a:p>
          <a:p>
            <a:r>
              <a:rPr lang="fr-CH" sz="1400" dirty="0"/>
              <a:t>Objectif formulé individuellement</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fr-CH" dirty="0"/>
              <a:t>Qu’est-ce qui brûle ?</a:t>
            </a:r>
          </a:p>
          <a:p>
            <a:endParaRPr lang="fr-CH"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août 2023</a:t>
            </a:r>
            <a:endParaRPr lang="de-CH" noProof="0" dirty="0"/>
          </a:p>
        </p:txBody>
      </p:sp>
    </p:spTree>
    <p:extLst>
      <p:ext uri="{BB962C8B-B14F-4D97-AF65-F5344CB8AC3E}">
        <p14:creationId xmlns:p14="http://schemas.microsoft.com/office/powerpoint/2010/main" val="100028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t="21420" b="13799"/>
          <a:stretch/>
        </p:blipFill>
        <p:spPr>
          <a:xfrm>
            <a:off x="-1" y="1619597"/>
            <a:ext cx="10691813" cy="4896544"/>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9</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2.1</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5847023" y="509212"/>
            <a:ext cx="1599122" cy="1021724"/>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Avant de commencer l'expérience, demandez-vous si la substance brûle ou non.</a:t>
            </a:r>
          </a:p>
          <a:p>
            <a:r>
              <a:rPr lang="fr-CH" sz="1000" dirty="0">
                <a:solidFill>
                  <a:schemeClr val="bg1"/>
                </a:solidFill>
              </a:rPr>
              <a:t>Lisez les instructions ci-dessous</a:t>
            </a:r>
            <a:r>
              <a:rPr lang="de-DE" sz="1000" dirty="0">
                <a:solidFill>
                  <a:schemeClr val="bg1"/>
                </a:solidFill>
              </a:rPr>
              <a:t>.</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fr-CH" dirty="0"/>
              <a:t>Ces matières brûlent-elles? </a:t>
            </a:r>
            <a:r>
              <a:rPr lang="fr-CH" sz="1600" dirty="0"/>
              <a:t>Partie 1</a:t>
            </a:r>
            <a:endParaRPr lang="fr-CH"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fr-CH" dirty="0"/>
              <a:t>Qu’est-ce qui brûle ?</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a:xfrm>
            <a:off x="3774295" y="7252323"/>
            <a:ext cx="706417" cy="118800"/>
          </a:xfrm>
        </p:spPr>
        <p:txBody>
          <a:bodyPr/>
          <a:lstStyle/>
          <a:p>
            <a:r>
              <a:rPr lang="de-DE" noProof="0"/>
              <a:t>Version août 2023</a:t>
            </a:r>
            <a:endParaRPr lang="de-CH" noProof="0" dirty="0"/>
          </a:p>
        </p:txBody>
      </p:sp>
      <p:sp>
        <p:nvSpPr>
          <p:cNvPr id="18" name="Textfeld 17">
            <a:extLst>
              <a:ext uri="{FF2B5EF4-FFF2-40B4-BE49-F238E27FC236}">
                <a16:creationId xmlns:a16="http://schemas.microsoft.com/office/drawing/2014/main" id="{641089E5-1F37-93E4-E333-12B892749CBB}"/>
              </a:ext>
            </a:extLst>
          </p:cNvPr>
          <p:cNvSpPr txBox="1"/>
          <p:nvPr/>
        </p:nvSpPr>
        <p:spPr>
          <a:xfrm>
            <a:off x="4320163" y="5553200"/>
            <a:ext cx="2825234" cy="1430993"/>
          </a:xfrm>
          <a:prstGeom prst="rect">
            <a:avLst/>
          </a:prstGeom>
          <a:solidFill>
            <a:schemeClr val="accent3">
              <a:alpha val="40000"/>
            </a:schemeClr>
          </a:solidFill>
        </p:spPr>
        <p:txBody>
          <a:bodyPr wrap="square" lIns="104400" tIns="68400" rIns="104400" bIns="68400" rtlCol="0" anchor="t">
            <a:noAutofit/>
          </a:bodyPr>
          <a:lstStyle/>
          <a:p>
            <a:r>
              <a:rPr lang="fr-CH" b="1" dirty="0"/>
              <a:t>Instruction :</a:t>
            </a:r>
          </a:p>
          <a:p>
            <a:r>
              <a:rPr lang="fr-CH" sz="1000" dirty="0"/>
              <a:t>Écrivez à gauche de chaque objet ce que vous pensez, puis à droite ce que vous avez observé durant l'expérience. Répondez à l’aide des lettres suivantes </a:t>
            </a:r>
            <a:r>
              <a:rPr lang="de-CH" sz="1000" dirty="0"/>
              <a:t>:</a:t>
            </a:r>
          </a:p>
          <a:p>
            <a:r>
              <a:rPr lang="de-DE" sz="1000" dirty="0"/>
              <a:t>V = </a:t>
            </a:r>
            <a:r>
              <a:rPr lang="fr-CH" sz="1000" dirty="0"/>
              <a:t>Brûle vite</a:t>
            </a:r>
          </a:p>
          <a:p>
            <a:r>
              <a:rPr lang="de-DE" sz="1000" dirty="0"/>
              <a:t>B = </a:t>
            </a:r>
            <a:r>
              <a:rPr lang="fr-CH" sz="1000" dirty="0"/>
              <a:t>Brûle au bout d'un certain temps</a:t>
            </a:r>
            <a:endParaRPr lang="de-DE" sz="1000" dirty="0"/>
          </a:p>
          <a:p>
            <a:r>
              <a:rPr lang="de-DE" sz="1000" dirty="0"/>
              <a:t>N = </a:t>
            </a:r>
            <a:r>
              <a:rPr lang="fr-CH" sz="1000" dirty="0"/>
              <a:t>Ne brûle pas</a:t>
            </a:r>
          </a:p>
          <a:p>
            <a:endParaRPr lang="de-CH" sz="1000" dirty="0"/>
          </a:p>
        </p:txBody>
      </p:sp>
      <p:sp>
        <p:nvSpPr>
          <p:cNvPr id="20"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469340"/>
            <a:ext cx="4801434" cy="679670"/>
          </a:xfrm>
        </p:spPr>
        <p:txBody>
          <a:bodyPr/>
          <a:lstStyle/>
          <a:p>
            <a:r>
              <a:rPr lang="fr-CH" sz="1100" noProof="0" dirty="0"/>
              <a:t>Nous allons maintenant vérifier quelles sont les matières inflammables. </a:t>
            </a:r>
          </a:p>
          <a:p>
            <a:r>
              <a:rPr lang="fr-CH" sz="1100" noProof="0" dirty="0"/>
              <a:t>En plus de l'oxygène présent dans l’air, l’</a:t>
            </a:r>
            <a:r>
              <a:rPr lang="fr-CH" sz="1100" noProof="0" dirty="0" err="1"/>
              <a:t>enseignant∙e</a:t>
            </a:r>
            <a:r>
              <a:rPr lang="fr-CH" sz="1100" noProof="0" dirty="0"/>
              <a:t> utilise un réchaud comme source de chaleur. Quelles sont les matières qui brûlent et qui font donc partie des combustibles ?</a:t>
            </a:r>
          </a:p>
        </p:txBody>
      </p:sp>
      <p:pic>
        <p:nvPicPr>
          <p:cNvPr id="13"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flipH="1">
            <a:off x="7446145" y="191444"/>
            <a:ext cx="1428153" cy="1428153"/>
          </a:xfrm>
          <a:prstGeom prst="rect">
            <a:avLst/>
          </a:prstGeom>
        </p:spPr>
      </p:pic>
    </p:spTree>
    <p:extLst>
      <p:ext uri="{BB962C8B-B14F-4D97-AF65-F5344CB8AC3E}">
        <p14:creationId xmlns:p14="http://schemas.microsoft.com/office/powerpoint/2010/main" val="244218590"/>
      </p:ext>
    </p:extLst>
  </p:cSld>
  <p:clrMapOvr>
    <a:masterClrMapping/>
  </p:clrMapOvr>
</p:sld>
</file>

<file path=ppt/theme/theme1.xml><?xml version="1.0" encoding="utf-8"?>
<a:theme xmlns:a="http://schemas.openxmlformats.org/drawingml/2006/main" name="Benutzerdefiniertes Design">
  <a:themeElements>
    <a:clrScheme name="IFC">
      <a:dk1>
        <a:srgbClr val="000000"/>
      </a:dk1>
      <a:lt1>
        <a:sysClr val="window" lastClr="FFFFFF"/>
      </a:lt1>
      <a:dk2>
        <a:srgbClr val="666666"/>
      </a:dk2>
      <a:lt2>
        <a:srgbClr val="B9B9B9"/>
      </a:lt2>
      <a:accent1>
        <a:srgbClr val="A61711"/>
      </a:accent1>
      <a:accent2>
        <a:srgbClr val="EE000C"/>
      </a:accent2>
      <a:accent3>
        <a:srgbClr val="FF8F18"/>
      </a:accent3>
      <a:accent4>
        <a:srgbClr val="831080"/>
      </a:accent4>
      <a:accent5>
        <a:srgbClr val="E84F36"/>
      </a:accent5>
      <a:accent6>
        <a:srgbClr val="2826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FR IFC V2.potx" id="{171E9397-0376-4E9E-85F4-CF4771B87907}" vid="{2556419F-D69B-4075-8D9A-96D1A07F93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3BCDC28BEDF3741A2AD811A4150278D" ma:contentTypeVersion="14" ma:contentTypeDescription="Ein neues Dokument erstellen." ma:contentTypeScope="" ma:versionID="19fe0e4f3c3a51f1112d413d325fe266">
  <xsd:schema xmlns:xsd="http://www.w3.org/2001/XMLSchema" xmlns:xs="http://www.w3.org/2001/XMLSchema" xmlns:p="http://schemas.microsoft.com/office/2006/metadata/properties" xmlns:ns2="0047e902-3f6c-4813-b5b2-4882aa641d53" xmlns:ns3="049745b1-592f-479a-a9af-bfda4800f5ba" targetNamespace="http://schemas.microsoft.com/office/2006/metadata/properties" ma:root="true" ma:fieldsID="706c3a71eedee849696a333859058815" ns2:_="" ns3:_="">
    <xsd:import namespace="0047e902-3f6c-4813-b5b2-4882aa641d53"/>
    <xsd:import namespace="049745b1-592f-479a-a9af-bfda4800f5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e902-3f6c-4813-b5b2-4882aa64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cf02706-1505-424a-8608-638561ae11c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9745b1-592f-479a-a9af-bfda4800f5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a2bc60-075a-4430-9155-f05f02d5b97e}" ma:internalName="TaxCatchAll" ma:showField="CatchAllData" ma:web="049745b1-592f-479a-a9af-bfda4800f5b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49745b1-592f-479a-a9af-bfda4800f5ba" xsi:nil="true"/>
    <lcf76f155ced4ddcb4097134ff3c332f xmlns="0047e902-3f6c-4813-b5b2-4882aa641d5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3002AB-88BC-43FA-AD64-5CCCC37CD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7e902-3f6c-4813-b5b2-4882aa641d53"/>
    <ds:schemaRef ds:uri="049745b1-592f-479a-a9af-bfda4800f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26B806-0237-4942-A1FD-5C97285908C2}">
  <ds:schemaRefs>
    <ds:schemaRef ds:uri="http://purl.org/dc/elements/1.1/"/>
    <ds:schemaRef ds:uri="http://schemas.openxmlformats.org/package/2006/metadata/core-properties"/>
    <ds:schemaRef ds:uri="c9077d15-72ed-4fec-bcfe-3472729e9195"/>
    <ds:schemaRef ds:uri="http://purl.org/dc/terms/"/>
    <ds:schemaRef ds:uri="http://schemas.microsoft.com/office/infopath/2007/PartnerControls"/>
    <ds:schemaRef ds:uri="http://schemas.microsoft.com/office/2006/documentManagement/types"/>
    <ds:schemaRef ds:uri="bc24777f-78b6-4f3c-a73a-d5fa08e4d537"/>
    <ds:schemaRef ds:uri="http://schemas.microsoft.com/office/2006/metadata/properties"/>
    <ds:schemaRef ds:uri="http://www.w3.org/XML/1998/namespace"/>
    <ds:schemaRef ds:uri="http://purl.org/dc/dcmitype/"/>
    <ds:schemaRef ds:uri="049745b1-592f-479a-a9af-bfda4800f5ba"/>
    <ds:schemaRef ds:uri="0047e902-3f6c-4813-b5b2-4882aa641d53"/>
  </ds:schemaRefs>
</ds:datastoreItem>
</file>

<file path=customXml/itemProps3.xml><?xml version="1.0" encoding="utf-8"?>
<ds:datastoreItem xmlns:ds="http://schemas.openxmlformats.org/officeDocument/2006/customXml" ds:itemID="{4B6B7BE2-63AD-4C37-AC44-F0E4FC348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FR IFC V2</Template>
  <TotalTime>0</TotalTime>
  <Words>2606</Words>
  <Application>Microsoft Office PowerPoint</Application>
  <PresentationFormat>Custom</PresentationFormat>
  <Paragraphs>448</Paragraphs>
  <Slides>24</Slides>
  <Notes>24</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Benutzerdefiniertes Design</vt:lpstr>
      <vt:lpstr>PowerPoint Presentation</vt:lpstr>
      <vt:lpstr>Les incendies</vt:lpstr>
      <vt:lpstr>Questions-clé et objectifs pédagogiques qui en découlent</vt:lpstr>
      <vt:lpstr>Table des matières du chapitre « Les incendies »</vt:lpstr>
      <vt:lpstr>Activer les connaissances déjà existantes</vt:lpstr>
      <vt:lpstr>Qu’est-ce qui brûle ?</vt:lpstr>
      <vt:lpstr>Objectifs pédagogiques et organisation</vt:lpstr>
      <vt:lpstr>Objectifs pédagogiques</vt:lpstr>
      <vt:lpstr>Ces matières brûlent-elles? Partie 1</vt:lpstr>
      <vt:lpstr>Ces matières brûlent-elles ? Partie 2</vt:lpstr>
      <vt:lpstr>La forme fait aussi la différence</vt:lpstr>
      <vt:lpstr>Vitesse à laquelle un feu se propage</vt:lpstr>
      <vt:lpstr>Objectifs pédagogiques et organisation</vt:lpstr>
      <vt:lpstr>Objectifs pédagogiques</vt:lpstr>
      <vt:lpstr>Propagation d’un incendie</vt:lpstr>
      <vt:lpstr>Propagation d’un incendie</vt:lpstr>
      <vt:lpstr>Propagation d’un incendie Solutions</vt:lpstr>
      <vt:lpstr>Causes d’incendie</vt:lpstr>
      <vt:lpstr>Causes d’incendie</vt:lpstr>
      <vt:lpstr>Causes d’incendie Solutions</vt:lpstr>
      <vt:lpstr>Le feu et la fumée</vt:lpstr>
      <vt:lpstr>Objectifs pédagogiques et organisation</vt:lpstr>
      <vt:lpstr>Objectifs pédagogiques</vt:lpstr>
      <vt:lpstr>Danger du feu et de la fumée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Lorenzana Florian INGOLDVerlag</dc:creator>
  <dc:description>erstellt durch Vorlagenbauer.ch</dc:description>
  <cp:lastModifiedBy>Gerber Claudia</cp:lastModifiedBy>
  <cp:revision>53</cp:revision>
  <dcterms:created xsi:type="dcterms:W3CDTF">2023-08-25T08:17:18Z</dcterms:created>
  <dcterms:modified xsi:type="dcterms:W3CDTF">2023-09-06T05:17:45Z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