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3"/>
  </p:notesMasterIdLst>
  <p:handoutMasterIdLst>
    <p:handoutMasterId r:id="rId34"/>
  </p:handoutMasterIdLst>
  <p:sldIdLst>
    <p:sldId id="284" r:id="rId5"/>
    <p:sldId id="286" r:id="rId6"/>
    <p:sldId id="287" r:id="rId7"/>
    <p:sldId id="288" r:id="rId8"/>
    <p:sldId id="327" r:id="rId9"/>
    <p:sldId id="304" r:id="rId10"/>
    <p:sldId id="315" r:id="rId11"/>
    <p:sldId id="319" r:id="rId12"/>
    <p:sldId id="317" r:id="rId13"/>
    <p:sldId id="318" r:id="rId14"/>
    <p:sldId id="290" r:id="rId15"/>
    <p:sldId id="322" r:id="rId16"/>
    <p:sldId id="292" r:id="rId17"/>
    <p:sldId id="300" r:id="rId18"/>
    <p:sldId id="296" r:id="rId19"/>
    <p:sldId id="306" r:id="rId20"/>
    <p:sldId id="305" r:id="rId21"/>
    <p:sldId id="307" r:id="rId22"/>
    <p:sldId id="325" r:id="rId23"/>
    <p:sldId id="326" r:id="rId24"/>
    <p:sldId id="314" r:id="rId25"/>
    <p:sldId id="301" r:id="rId26"/>
    <p:sldId id="308" r:id="rId27"/>
    <p:sldId id="323" r:id="rId28"/>
    <p:sldId id="310" r:id="rId29"/>
    <p:sldId id="321" r:id="rId30"/>
    <p:sldId id="313" r:id="rId31"/>
    <p:sldId id="324" r:id="rId32"/>
  </p:sldIdLst>
  <p:sldSz cx="10691813" cy="7559675"/>
  <p:notesSz cx="6808788" cy="9940925"/>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ana Florian INGOLDVerlag" initials="LFI" lastIdx="1" clrIdx="0">
    <p:extLst>
      <p:ext uri="{19B8F6BF-5375-455C-9EA6-DF929625EA0E}">
        <p15:presenceInfo xmlns:p15="http://schemas.microsoft.com/office/powerpoint/2012/main" userId="S-1-5-21-718927134-3364981759-3317432883-3175" providerId="AD"/>
      </p:ext>
    </p:extLst>
  </p:cmAuthor>
  <p:cmAuthor id="2" name="Laura Scheidegger" initials="LS" lastIdx="32" clrIdx="1">
    <p:extLst>
      <p:ext uri="{19B8F6BF-5375-455C-9EA6-DF929625EA0E}">
        <p15:presenceInfo xmlns:p15="http://schemas.microsoft.com/office/powerpoint/2012/main" userId="ec72339c687de93e" providerId="Windows Live"/>
      </p:ext>
    </p:extLst>
  </p:cmAuthor>
  <p:cmAuthor id="3" name="Scheidegger Laura INGOLDVerlag" initials="SLI" lastIdx="10" clrIdx="2">
    <p:extLst>
      <p:ext uri="{19B8F6BF-5375-455C-9EA6-DF929625EA0E}">
        <p15:presenceInfo xmlns:p15="http://schemas.microsoft.com/office/powerpoint/2012/main" userId="S-1-5-21-718927134-3364981759-3317432883-3621" providerId="AD"/>
      </p:ext>
    </p:extLst>
  </p:cmAuthor>
  <p:cmAuthor id="4" name="Stach Silke INGOLDVerlag" initials="SSI" lastIdx="18" clrIdx="3">
    <p:extLst>
      <p:ext uri="{19B8F6BF-5375-455C-9EA6-DF929625EA0E}">
        <p15:presenceInfo xmlns:p15="http://schemas.microsoft.com/office/powerpoint/2012/main" userId="S-1-5-21-718927134-3364981759-3317432883-2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FCCC9-F89E-40D0-BCF7-D87919D80C13}" v="5" dt="2023-09-06T06:38:40.015"/>
    <p1510:client id="{946CBEFA-41B7-410D-AB94-956A36E2444B}" v="4" dt="2023-09-06T05:12:40.816"/>
    <p1510:client id="{B266175E-B4FD-4AA5-AB3C-C4CDB4F423DE}" v="1" dt="2023-09-06T06:39:46.191"/>
    <p1510:client id="{BDBF1596-A4D5-40B8-9A3E-B6B9470D9BBE}" v="23" dt="2023-09-05T15:22:19.663"/>
    <p1510:client id="{F167A2D3-09AA-43D7-AE6C-DC9E2A82D22C}" v="4" dt="2023-09-01T09:42:49.151"/>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6" autoAdjust="0"/>
    <p:restoredTop sz="74436" autoAdjust="0"/>
  </p:normalViewPr>
  <p:slideViewPr>
    <p:cSldViewPr showGuides="1">
      <p:cViewPr varScale="1">
        <p:scale>
          <a:sx n="82" d="100"/>
          <a:sy n="82" d="100"/>
        </p:scale>
        <p:origin x="1782" y="90"/>
      </p:cViewPr>
      <p:guideLst/>
    </p:cSldViewPr>
  </p:slideViewPr>
  <p:outlineViewPr>
    <p:cViewPr>
      <p:scale>
        <a:sx n="33" d="100"/>
        <a:sy n="33" d="100"/>
      </p:scale>
      <p:origin x="0" y="-284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lorenzana" userId="S::florian.lorenzana_ingoldverlag.ch#ext#@gvbonline.onmicrosoft.com::76cd30a2-f338-4826-b74c-130dfb649b2d" providerId="AD" clId="Web-{BDBF1596-A4D5-40B8-9A3E-B6B9470D9BBE}"/>
    <pc:docChg chg="modSld">
      <pc:chgData name="florian.lorenzana" userId="S::florian.lorenzana_ingoldverlag.ch#ext#@gvbonline.onmicrosoft.com::76cd30a2-f338-4826-b74c-130dfb649b2d" providerId="AD" clId="Web-{BDBF1596-A4D5-40B8-9A3E-B6B9470D9BBE}" dt="2023-09-05T15:22:19.663" v="18"/>
      <pc:docMkLst>
        <pc:docMk/>
      </pc:docMkLst>
      <pc:sldChg chg="addSp delSp modSp">
        <pc:chgData name="florian.lorenzana" userId="S::florian.lorenzana_ingoldverlag.ch#ext#@gvbonline.onmicrosoft.com::76cd30a2-f338-4826-b74c-130dfb649b2d" providerId="AD" clId="Web-{BDBF1596-A4D5-40B8-9A3E-B6B9470D9BBE}" dt="2023-09-05T15:22:19.663" v="18"/>
        <pc:sldMkLst>
          <pc:docMk/>
          <pc:sldMk cId="213658449" sldId="288"/>
        </pc:sldMkLst>
        <pc:spChg chg="add del mod">
          <ac:chgData name="florian.lorenzana" userId="S::florian.lorenzana_ingoldverlag.ch#ext#@gvbonline.onmicrosoft.com::76cd30a2-f338-4826-b74c-130dfb649b2d" providerId="AD" clId="Web-{BDBF1596-A4D5-40B8-9A3E-B6B9470D9BBE}" dt="2023-09-05T15:22:00.350" v="15"/>
          <ac:spMkLst>
            <pc:docMk/>
            <pc:sldMk cId="213658449" sldId="288"/>
            <ac:spMk id="3" creationId="{AE8BCDBC-8F45-5315-6748-BCBC04D3A2C5}"/>
          </ac:spMkLst>
        </pc:spChg>
        <pc:spChg chg="add del mod">
          <ac:chgData name="florian.lorenzana" userId="S::florian.lorenzana_ingoldverlag.ch#ext#@gvbonline.onmicrosoft.com::76cd30a2-f338-4826-b74c-130dfb649b2d" providerId="AD" clId="Web-{BDBF1596-A4D5-40B8-9A3E-B6B9470D9BBE}" dt="2023-09-05T15:22:19.663" v="18"/>
          <ac:spMkLst>
            <pc:docMk/>
            <pc:sldMk cId="213658449" sldId="288"/>
            <ac:spMk id="7" creationId="{1B7E2035-5B9F-A2FD-C675-7C4F3A23E3C0}"/>
          </ac:spMkLst>
        </pc:spChg>
      </pc:sldChg>
      <pc:sldChg chg="modSp">
        <pc:chgData name="florian.lorenzana" userId="S::florian.lorenzana_ingoldverlag.ch#ext#@gvbonline.onmicrosoft.com::76cd30a2-f338-4826-b74c-130dfb649b2d" providerId="AD" clId="Web-{BDBF1596-A4D5-40B8-9A3E-B6B9470D9BBE}" dt="2023-09-05T15:16:35.781" v="2" actId="20577"/>
        <pc:sldMkLst>
          <pc:docMk/>
          <pc:sldMk cId="218838234" sldId="307"/>
        </pc:sldMkLst>
        <pc:spChg chg="mod">
          <ac:chgData name="florian.lorenzana" userId="S::florian.lorenzana_ingoldverlag.ch#ext#@gvbonline.onmicrosoft.com::76cd30a2-f338-4826-b74c-130dfb649b2d" providerId="AD" clId="Web-{BDBF1596-A4D5-40B8-9A3E-B6B9470D9BBE}" dt="2023-09-05T15:16:35.781" v="2" actId="20577"/>
          <ac:spMkLst>
            <pc:docMk/>
            <pc:sldMk cId="218838234" sldId="307"/>
            <ac:spMk id="20" creationId="{471E9873-0E42-C02E-4172-9DEFE599D6C4}"/>
          </ac:spMkLst>
        </pc:spChg>
      </pc:sldChg>
      <pc:sldChg chg="addSp delSp modSp modNotes">
        <pc:chgData name="florian.lorenzana" userId="S::florian.lorenzana_ingoldverlag.ch#ext#@gvbonline.onmicrosoft.com::76cd30a2-f338-4826-b74c-130dfb649b2d" providerId="AD" clId="Web-{BDBF1596-A4D5-40B8-9A3E-B6B9470D9BBE}" dt="2023-09-05T15:20:58.020" v="8"/>
        <pc:sldMkLst>
          <pc:docMk/>
          <pc:sldMk cId="2562755673" sldId="327"/>
        </pc:sldMkLst>
        <pc:picChg chg="add del mod">
          <ac:chgData name="florian.lorenzana" userId="S::florian.lorenzana_ingoldverlag.ch#ext#@gvbonline.onmicrosoft.com::76cd30a2-f338-4826-b74c-130dfb649b2d" providerId="AD" clId="Web-{BDBF1596-A4D5-40B8-9A3E-B6B9470D9BBE}" dt="2023-09-05T15:18:21.033" v="5"/>
          <ac:picMkLst>
            <pc:docMk/>
            <pc:sldMk cId="2562755673" sldId="327"/>
            <ac:picMk id="3" creationId="{B24B3C1A-D61F-BC86-C5EC-9A41DCA08CFB}"/>
          </ac:picMkLst>
        </pc:picChg>
      </pc:sldChg>
    </pc:docChg>
  </pc:docChgLst>
  <pc:docChgLst>
    <pc:chgData name="florian.lorenzana" userId="S::florian.lorenzana_ingoldverlag.ch#ext#@gvbonline.onmicrosoft.com::76cd30a2-f338-4826-b74c-130dfb649b2d" providerId="AD" clId="Web-{B266175E-B4FD-4AA5-AB3C-C4CDB4F423DE}"/>
    <pc:docChg chg="modSld">
      <pc:chgData name="florian.lorenzana" userId="S::florian.lorenzana_ingoldverlag.ch#ext#@gvbonline.onmicrosoft.com::76cd30a2-f338-4826-b74c-130dfb649b2d" providerId="AD" clId="Web-{B266175E-B4FD-4AA5-AB3C-C4CDB4F423DE}" dt="2023-09-06T06:39:46.191" v="0"/>
      <pc:docMkLst>
        <pc:docMk/>
      </pc:docMkLst>
      <pc:sldChg chg="addSp modSp modMedia addAnim">
        <pc:chgData name="florian.lorenzana" userId="S::florian.lorenzana_ingoldverlag.ch#ext#@gvbonline.onmicrosoft.com::76cd30a2-f338-4826-b74c-130dfb649b2d" providerId="AD" clId="Web-{B266175E-B4FD-4AA5-AB3C-C4CDB4F423DE}" dt="2023-09-06T06:39:46.191" v="0"/>
        <pc:sldMkLst>
          <pc:docMk/>
          <pc:sldMk cId="2562755673" sldId="327"/>
        </pc:sldMkLst>
        <pc:picChg chg="add mod">
          <ac:chgData name="florian.lorenzana" userId="S::florian.lorenzana_ingoldverlag.ch#ext#@gvbonline.onmicrosoft.com::76cd30a2-f338-4826-b74c-130dfb649b2d" providerId="AD" clId="Web-{B266175E-B4FD-4AA5-AB3C-C4CDB4F423DE}" dt="2023-09-06T06:39:46.191" v="0"/>
          <ac:picMkLst>
            <pc:docMk/>
            <pc:sldMk cId="2562755673" sldId="327"/>
            <ac:picMk id="3" creationId="{C08E181E-0E9C-BB80-1759-187621A32BF1}"/>
          </ac:picMkLst>
        </pc:picChg>
      </pc:sldChg>
    </pc:docChg>
  </pc:docChgLst>
  <pc:docChgLst>
    <pc:chgData name="florian.lorenzana" userId="S::florian.lorenzana_ingoldverlag.ch#ext#@gvbonline.onmicrosoft.com::76cd30a2-f338-4826-b74c-130dfb649b2d" providerId="AD" clId="Web-{946CBEFA-41B7-410D-AB94-956A36E2444B}"/>
    <pc:docChg chg="modSld">
      <pc:chgData name="florian.lorenzana" userId="S::florian.lorenzana_ingoldverlag.ch#ext#@gvbonline.onmicrosoft.com::76cd30a2-f338-4826-b74c-130dfb649b2d" providerId="AD" clId="Web-{946CBEFA-41B7-410D-AB94-956A36E2444B}" dt="2023-09-06T05:12:38.223" v="3"/>
      <pc:docMkLst>
        <pc:docMk/>
      </pc:docMkLst>
      <pc:sldChg chg="modNotes">
        <pc:chgData name="florian.lorenzana" userId="S::florian.lorenzana_ingoldverlag.ch#ext#@gvbonline.onmicrosoft.com::76cd30a2-f338-4826-b74c-130dfb649b2d" providerId="AD" clId="Web-{946CBEFA-41B7-410D-AB94-956A36E2444B}" dt="2023-09-06T05:11:26.690" v="1"/>
        <pc:sldMkLst>
          <pc:docMk/>
          <pc:sldMk cId="741886412" sldId="292"/>
        </pc:sldMkLst>
      </pc:sldChg>
      <pc:sldChg chg="modNotes">
        <pc:chgData name="florian.lorenzana" userId="S::florian.lorenzana_ingoldverlag.ch#ext#@gvbonline.onmicrosoft.com::76cd30a2-f338-4826-b74c-130dfb649b2d" providerId="AD" clId="Web-{946CBEFA-41B7-410D-AB94-956A36E2444B}" dt="2023-09-06T05:12:38.223" v="3"/>
        <pc:sldMkLst>
          <pc:docMk/>
          <pc:sldMk cId="3358604100" sldId="310"/>
        </pc:sldMkLst>
      </pc:sldChg>
      <pc:sldChg chg="modNotes">
        <pc:chgData name="florian.lorenzana" userId="S::florian.lorenzana_ingoldverlag.ch#ext#@gvbonline.onmicrosoft.com::76cd30a2-f338-4826-b74c-130dfb649b2d" providerId="AD" clId="Web-{946CBEFA-41B7-410D-AB94-956A36E2444B}" dt="2023-09-06T05:11:12.315" v="0"/>
        <pc:sldMkLst>
          <pc:docMk/>
          <pc:sldMk cId="1320933811" sldId="317"/>
        </pc:sldMkLst>
      </pc:sldChg>
      <pc:sldChg chg="modNotes">
        <pc:chgData name="florian.lorenzana" userId="S::florian.lorenzana_ingoldverlag.ch#ext#@gvbonline.onmicrosoft.com::76cd30a2-f338-4826-b74c-130dfb649b2d" providerId="AD" clId="Web-{946CBEFA-41B7-410D-AB94-956A36E2444B}" dt="2023-09-06T05:12:13.550" v="2"/>
        <pc:sldMkLst>
          <pc:docMk/>
          <pc:sldMk cId="2869882060" sldId="325"/>
        </pc:sldMkLst>
      </pc:sldChg>
    </pc:docChg>
  </pc:docChgLst>
  <pc:docChgLst>
    <pc:chgData name="florian.lorenzana" userId="S::florian.lorenzana_ingoldverlag.ch#ext#@gvbonline.onmicrosoft.com::76cd30a2-f338-4826-b74c-130dfb649b2d" providerId="AD" clId="Web-{679FCCC9-F89E-40D0-BCF7-D87919D80C13}"/>
    <pc:docChg chg="modSld">
      <pc:chgData name="florian.lorenzana" userId="S::florian.lorenzana_ingoldverlag.ch#ext#@gvbonline.onmicrosoft.com::76cd30a2-f338-4826-b74c-130dfb649b2d" providerId="AD" clId="Web-{679FCCC9-F89E-40D0-BCF7-D87919D80C13}" dt="2023-09-06T06:38:40.015" v="4"/>
      <pc:docMkLst>
        <pc:docMk/>
      </pc:docMkLst>
      <pc:sldChg chg="addSp delSp modSp modMedia addAnim delAnim">
        <pc:chgData name="florian.lorenzana" userId="S::florian.lorenzana_ingoldverlag.ch#ext#@gvbonline.onmicrosoft.com::76cd30a2-f338-4826-b74c-130dfb649b2d" providerId="AD" clId="Web-{679FCCC9-F89E-40D0-BCF7-D87919D80C13}" dt="2023-09-06T06:38:40.015" v="4"/>
        <pc:sldMkLst>
          <pc:docMk/>
          <pc:sldMk cId="2562755673" sldId="327"/>
        </pc:sldMkLst>
        <pc:picChg chg="add del mod">
          <ac:chgData name="florian.lorenzana" userId="S::florian.lorenzana_ingoldverlag.ch#ext#@gvbonline.onmicrosoft.com::76cd30a2-f338-4826-b74c-130dfb649b2d" providerId="AD" clId="Web-{679FCCC9-F89E-40D0-BCF7-D87919D80C13}" dt="2023-09-06T06:38:40.015" v="4"/>
          <ac:picMkLst>
            <pc:docMk/>
            <pc:sldMk cId="2562755673" sldId="327"/>
            <ac:picMk id="3" creationId="{2C0FC00F-1F2B-4C86-B888-B278A145F016}"/>
          </ac:picMkLst>
        </pc:picChg>
        <pc:picChg chg="del">
          <ac:chgData name="florian.lorenzana" userId="S::florian.lorenzana_ingoldverlag.ch#ext#@gvbonline.onmicrosoft.com::76cd30a2-f338-4826-b74c-130dfb649b2d" providerId="AD" clId="Web-{679FCCC9-F89E-40D0-BCF7-D87919D80C13}" dt="2023-09-06T06:35:57.856" v="0"/>
          <ac:picMkLst>
            <pc:docMk/>
            <pc:sldMk cId="2562755673" sldId="327"/>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3252" y="249388"/>
            <a:ext cx="4289477" cy="337190"/>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00853" y="249388"/>
            <a:ext cx="1234684" cy="337190"/>
          </a:xfrm>
          <a:prstGeom prst="rect">
            <a:avLst/>
          </a:prstGeom>
        </p:spPr>
        <p:txBody>
          <a:bodyPr vert="horz" lIns="0" tIns="0" rIns="0" bIns="0" rtlCol="0"/>
          <a:lstStyle>
            <a:lvl1pPr algn="r">
              <a:defRPr sz="1200"/>
            </a:lvl1pPr>
          </a:lstStyle>
          <a:p>
            <a:fld id="{EEC665CA-D682-48EC-95D2-126FD6449D65}" type="datetime1">
              <a:rPr lang="de-CH" sz="900" smtClean="0"/>
              <a:t>05.09.2023</a:t>
            </a:fld>
            <a:endParaRPr lang="de-CH" sz="900"/>
          </a:p>
        </p:txBody>
      </p:sp>
      <p:sp>
        <p:nvSpPr>
          <p:cNvPr id="4" name="Fußzeilenplatzhalter 3"/>
          <p:cNvSpPr>
            <a:spLocks noGrp="1"/>
          </p:cNvSpPr>
          <p:nvPr>
            <p:ph type="ftr" sz="quarter" idx="2"/>
          </p:nvPr>
        </p:nvSpPr>
        <p:spPr>
          <a:xfrm>
            <a:off x="473252" y="9228998"/>
            <a:ext cx="4289477" cy="360207"/>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00853" y="9229001"/>
            <a:ext cx="1234684" cy="360204"/>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114425" y="977900"/>
            <a:ext cx="4808538" cy="340042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69682" y="9471275"/>
            <a:ext cx="2214423" cy="195157"/>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23464" y="9471275"/>
            <a:ext cx="864922" cy="195157"/>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67875" y="4657328"/>
            <a:ext cx="5520511" cy="4618738"/>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199457" y="462952"/>
            <a:ext cx="2080272" cy="201908"/>
          </a:xfrm>
          <a:prstGeom prst="rect">
            <a:avLst/>
          </a:prstGeom>
        </p:spPr>
        <p:txBody>
          <a:bodyPr vert="horz" lIns="0" tIns="0" rIns="0" bIns="0" rtlCol="0"/>
          <a:lstStyle>
            <a:lvl1pPr algn="r">
              <a:defRPr sz="900"/>
            </a:lvl1pPr>
          </a:lstStyle>
          <a:p>
            <a:fld id="{A17AAF7D-4283-4014-80F4-26E915FEACF8}" type="datetime1">
              <a:rPr lang="de-CH" smtClean="0"/>
              <a:t>05.09.2023</a:t>
            </a:fld>
            <a:endParaRPr lang="de-CH" dirty="0"/>
          </a:p>
        </p:txBody>
      </p:sp>
      <p:sp>
        <p:nvSpPr>
          <p:cNvPr id="18" name="Kopfzeilenplatzhalter 17"/>
          <p:cNvSpPr>
            <a:spLocks noGrp="1"/>
          </p:cNvSpPr>
          <p:nvPr>
            <p:ph type="hdr" sz="quarter"/>
          </p:nvPr>
        </p:nvSpPr>
        <p:spPr>
          <a:xfrm>
            <a:off x="759218" y="469650"/>
            <a:ext cx="3225765" cy="19521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Präsentationsfolie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9593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r>
              <a:rPr lang="de-DE" dirty="0"/>
              <a:t>Auf diesem Arbeitsblatt </a:t>
            </a:r>
            <a:r>
              <a:rPr lang="de-DE" i="0" dirty="0"/>
              <a:t>können die</a:t>
            </a:r>
            <a:r>
              <a:rPr lang="de-DE" i="0" baseline="0" dirty="0"/>
              <a:t> Schülerinnen und Schüler ihr </a:t>
            </a:r>
            <a:r>
              <a:rPr lang="de-DE" baseline="0" dirty="0"/>
              <a:t>momentan vorhandene</a:t>
            </a:r>
            <a:r>
              <a:rPr lang="de-DE" i="1" baseline="0" dirty="0"/>
              <a:t>s</a:t>
            </a:r>
            <a:r>
              <a:rPr lang="de-DE" baseline="0" dirty="0"/>
              <a:t> Wissen festhalten. </a:t>
            </a:r>
          </a:p>
          <a:p>
            <a:r>
              <a:rPr lang="de-DE" i="0" dirty="0"/>
              <a:t>Besprechen</a:t>
            </a:r>
            <a:r>
              <a:rPr lang="de-DE" i="0" baseline="0" dirty="0"/>
              <a:t> Sie n</a:t>
            </a:r>
            <a:r>
              <a:rPr lang="de-DE" i="0" dirty="0"/>
              <a:t>ach </a:t>
            </a:r>
            <a:r>
              <a:rPr lang="de-DE" dirty="0"/>
              <a:t>der Bearbeitung des Arbeitsblatts</a:t>
            </a:r>
            <a:r>
              <a:rPr lang="de-DE" strike="noStrike" baseline="0" dirty="0"/>
              <a:t> </a:t>
            </a:r>
            <a:r>
              <a:rPr lang="de-DE" dirty="0"/>
              <a:t>die </a:t>
            </a:r>
            <a:r>
              <a:rPr lang="de-DE" i="0" dirty="0"/>
              <a:t>Sicherheitsregeln </a:t>
            </a:r>
            <a:r>
              <a:rPr lang="de-DE" dirty="0"/>
              <a:t>(Praxisteil, </a:t>
            </a:r>
            <a:r>
              <a:rPr lang="de-DE" i="0" dirty="0"/>
              <a:t>Seite</a:t>
            </a:r>
            <a:r>
              <a:rPr lang="de-DE" dirty="0"/>
              <a:t> E5) </a:t>
            </a:r>
            <a:r>
              <a:rPr lang="de-DE" i="0" dirty="0"/>
              <a:t>mit der</a:t>
            </a:r>
            <a:r>
              <a:rPr lang="de-DE" i="0" baseline="0" dirty="0"/>
              <a:t> Klasse und klären Sie </a:t>
            </a:r>
            <a:r>
              <a:rPr lang="de-DE" dirty="0"/>
              <a:t>offene</a:t>
            </a:r>
            <a:r>
              <a:rPr lang="de-DE" baseline="0" dirty="0"/>
              <a:t> Fragen.</a:t>
            </a:r>
          </a:p>
          <a:p>
            <a:r>
              <a:rPr lang="de-DE" baseline="0" dirty="0"/>
              <a:t>An dieser Stelle bietet sich an, eine </a:t>
            </a:r>
            <a:r>
              <a:rPr lang="de-DE" baseline="0" dirty="0" err="1"/>
              <a:t>Forscher:innen-Prüfung</a:t>
            </a:r>
            <a:r>
              <a:rPr lang="de-DE" baseline="0" dirty="0"/>
              <a:t> durchzuführen</a:t>
            </a:r>
            <a:r>
              <a:rPr lang="de-DE" dirty="0"/>
              <a:t>. (Möglicher</a:t>
            </a:r>
            <a:r>
              <a:rPr lang="de-DE" baseline="0" dirty="0"/>
              <a:t>) Inhalt: Arbeitsplatz einrichten, Schutzbrille aufsetzen, Kerze anzünden und wieder löschen. Es darf nur </a:t>
            </a:r>
            <a:r>
              <a:rPr lang="de-DE" i="0" baseline="0" dirty="0"/>
              <a:t>selbstständig experimentieren</a:t>
            </a:r>
            <a:r>
              <a:rPr lang="de-DE" baseline="0" dirty="0"/>
              <a:t>, wer die Prüfung bestanden hat.</a:t>
            </a:r>
          </a:p>
          <a:p>
            <a:r>
              <a:rPr lang="de-DE" dirty="0"/>
              <a:t>Danach können die</a:t>
            </a:r>
            <a:r>
              <a:rPr lang="de-DE" baseline="0" dirty="0"/>
              <a:t> </a:t>
            </a:r>
            <a:r>
              <a:rPr lang="de-DE" i="0" strike="noStrike" baseline="0" dirty="0"/>
              <a:t>Schülerinnen und Schüler </a:t>
            </a:r>
            <a:r>
              <a:rPr lang="de-DE" strike="noStrike" baseline="0" dirty="0"/>
              <a:t>die</a:t>
            </a:r>
            <a:r>
              <a:rPr lang="de-DE" baseline="0" dirty="0"/>
              <a:t> Experimente 1 bis 4 </a:t>
            </a:r>
            <a:r>
              <a:rPr lang="de-DE" i="0" baseline="0" dirty="0"/>
              <a:t>selbstständig</a:t>
            </a:r>
            <a:r>
              <a:rPr lang="de-DE" baseline="0" dirty="0"/>
              <a:t> durchführen.</a:t>
            </a:r>
          </a:p>
          <a:p>
            <a:r>
              <a:rPr lang="de-DE" baseline="0" dirty="0"/>
              <a:t>Nach dem Versuch 4 können Sie als weiteres Anschauungsbeispiel für den brennenden Wachsdampf das Demonstrationsexperiment 13 zeigen.</a:t>
            </a:r>
          </a:p>
          <a:p>
            <a:r>
              <a:rPr lang="de-DE" baseline="0" dirty="0"/>
              <a:t>Mit dem Experiment 5 kann gezeigt werden, dass bei einer Verbrennung immer Wasser in Form von Dampf entsteht. Dieses Experiment </a:t>
            </a:r>
            <a:r>
              <a:rPr lang="de-DE" i="0" baseline="0" dirty="0"/>
              <a:t>eignet sich auch </a:t>
            </a:r>
            <a:r>
              <a:rPr lang="de-DE" baseline="0" dirty="0"/>
              <a:t>gut als Zusatz für </a:t>
            </a:r>
            <a:r>
              <a:rPr lang="de-DE" i="0" baseline="0" dirty="0"/>
              <a:t>S</a:t>
            </a:r>
            <a:r>
              <a:rPr lang="de-DE" baseline="0" dirty="0"/>
              <a:t>chnelle oder auch als Demonstrationsexperiment </a:t>
            </a:r>
            <a:r>
              <a:rPr lang="de-DE" i="0" baseline="0" dirty="0"/>
              <a:t>zum Abschluss.</a:t>
            </a:r>
            <a:endParaRPr lang="de-CH" strike="sngStrike"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74155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102534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411305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39863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325080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pPr algn="l"/>
            <a:r>
              <a:rPr lang="de-DE" i="0" dirty="0"/>
              <a:t>Dieser </a:t>
            </a:r>
            <a:r>
              <a:rPr lang="de-DE" dirty="0"/>
              <a:t>kurze Film (1:31</a:t>
            </a:r>
            <a:r>
              <a:rPr lang="de-DE" baseline="0" dirty="0"/>
              <a:t>)</a:t>
            </a:r>
            <a:r>
              <a:rPr lang="de-DE" dirty="0"/>
              <a:t> </a:t>
            </a:r>
            <a:r>
              <a:rPr lang="de-DE" i="0" dirty="0"/>
              <a:t>zeigt</a:t>
            </a:r>
            <a:r>
              <a:rPr lang="de-DE" dirty="0"/>
              <a:t>, wie </a:t>
            </a:r>
            <a:r>
              <a:rPr lang="de-DE" i="0" dirty="0"/>
              <a:t>sich </a:t>
            </a:r>
            <a:r>
              <a:rPr lang="de-DE" dirty="0"/>
              <a:t>mit Feuerstein</a:t>
            </a:r>
            <a:r>
              <a:rPr lang="de-DE" baseline="0" dirty="0"/>
              <a:t> ein Feuer entzünden </a:t>
            </a:r>
            <a:r>
              <a:rPr lang="de-DE" i="0" baseline="0" dirty="0"/>
              <a:t>lässt</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177619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DE" baseline="0" dirty="0"/>
          </a:p>
          <a:p>
            <a:pPr marL="0" marR="0" lvl="0" indent="0" algn="l" defTabSz="914400" rtl="0" eaLnBrk="1" fontAlgn="auto" latinLnBrk="0" hangingPunct="1">
              <a:lnSpc>
                <a:spcPct val="100000"/>
              </a:lnSpc>
              <a:spcBef>
                <a:spcPts val="0"/>
              </a:spcBef>
              <a:spcAft>
                <a:spcPts val="600"/>
              </a:spcAft>
              <a:buClrTx/>
              <a:buSzTx/>
              <a:buFontTx/>
              <a:buNone/>
              <a:tabLst/>
              <a:defRPr/>
            </a:pPr>
            <a:r>
              <a:rPr lang="de-DE" i="0" dirty="0"/>
              <a:t>Dieser</a:t>
            </a:r>
            <a:r>
              <a:rPr lang="de-DE" i="1" dirty="0"/>
              <a:t> </a:t>
            </a:r>
            <a:r>
              <a:rPr lang="de-DE" dirty="0"/>
              <a:t>kurze Film (3:05</a:t>
            </a:r>
            <a:r>
              <a:rPr lang="de-DE" baseline="0" dirty="0"/>
              <a:t>)</a:t>
            </a:r>
            <a:r>
              <a:rPr lang="de-DE" dirty="0"/>
              <a:t> </a:t>
            </a:r>
            <a:r>
              <a:rPr lang="de-DE" i="0" dirty="0"/>
              <a:t>zeigt,</a:t>
            </a:r>
            <a:r>
              <a:rPr lang="de-DE" baseline="0" dirty="0"/>
              <a:t> </a:t>
            </a:r>
            <a:r>
              <a:rPr lang="de-DE" dirty="0"/>
              <a:t>wie </a:t>
            </a:r>
            <a:r>
              <a:rPr lang="de-DE" i="1" dirty="0"/>
              <a:t>sich </a:t>
            </a:r>
            <a:r>
              <a:rPr lang="de-DE" dirty="0"/>
              <a:t>mit </a:t>
            </a:r>
            <a:r>
              <a:rPr lang="de-DE" baseline="0" dirty="0"/>
              <a:t>der Technik des Feuerbohrens ein Feuer entzündet </a:t>
            </a:r>
            <a:r>
              <a:rPr lang="de-DE" i="0" baseline="0" dirty="0"/>
              <a:t>lässt</a:t>
            </a:r>
            <a:r>
              <a:rPr lang="de-DE" baseline="0" dirty="0"/>
              <a: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20293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89034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84983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 / Arbeitsblatt für die Schülerinnen</a:t>
            </a:r>
            <a:r>
              <a:rPr lang="de-DE" b="1" baseline="0" dirty="0"/>
              <a:t> und Schüler (Kopiervorlage)</a:t>
            </a:r>
            <a:endParaRPr lang="de-CH" dirty="0"/>
          </a:p>
          <a:p>
            <a:r>
              <a:rPr lang="de-DE" dirty="0"/>
              <a:t>Anhand dieser Folie </a:t>
            </a:r>
            <a:r>
              <a:rPr lang="de-DE" i="0" dirty="0"/>
              <a:t>lässt sich</a:t>
            </a:r>
            <a:r>
              <a:rPr lang="de-DE" i="0" strike="noStrike" baseline="0" dirty="0"/>
              <a:t> </a:t>
            </a:r>
            <a:r>
              <a:rPr lang="de-DE" dirty="0"/>
              <a:t>die Funktion einer</a:t>
            </a:r>
            <a:r>
              <a:rPr lang="de-DE" baseline="0" dirty="0"/>
              <a:t> Dampfmaschine exemplarisch </a:t>
            </a:r>
            <a:r>
              <a:rPr lang="de-DE" i="0" baseline="0" dirty="0"/>
              <a:t>zeigen</a:t>
            </a:r>
            <a:r>
              <a:rPr lang="de-DE" baseline="0" dirty="0"/>
              <a:t>. </a:t>
            </a:r>
            <a:r>
              <a:rPr lang="de-DE" i="0" strike="noStrike" baseline="0" dirty="0"/>
              <a:t>Die</a:t>
            </a:r>
            <a:r>
              <a:rPr lang="de-DE" i="1" strike="noStrike" baseline="0" dirty="0"/>
              <a:t> </a:t>
            </a:r>
            <a:r>
              <a:rPr lang="de-DE" strike="noStrike" baseline="0" dirty="0"/>
              <a:t>folgende Lösungsf</a:t>
            </a:r>
            <a:r>
              <a:rPr lang="de-DE" baseline="0" dirty="0"/>
              <a:t>olie </a:t>
            </a:r>
            <a:r>
              <a:rPr lang="de-DE" i="0" baseline="0" dirty="0"/>
              <a:t>illustriert</a:t>
            </a:r>
            <a:r>
              <a:rPr lang="de-DE" i="1" strike="noStrike" baseline="0" dirty="0"/>
              <a:t> </a:t>
            </a:r>
            <a:r>
              <a:rPr lang="de-DE" baseline="0" dirty="0"/>
              <a:t>mit Pfeilen und kurzen Sätzen die Funktion. </a:t>
            </a:r>
            <a:r>
              <a:rPr lang="de-DE" b="0" i="0" baseline="0" dirty="0"/>
              <a:t>Erklären Sie der Klasse die Funktion. Die Pfeile übertragen die Schülerinnen und Schüler zur besseren Verständlichkeit auf ihr Arbeitsblatt. Sie können auch kurze Erklärungssätze dazuschreiben</a:t>
            </a:r>
            <a:r>
              <a:rPr lang="de-DE" b="0" i="1" baseline="0" dirty="0"/>
              <a:t>.</a:t>
            </a:r>
            <a:endParaRPr lang="de-DE" i="1" baseline="0" dirty="0"/>
          </a:p>
          <a:p>
            <a:r>
              <a:rPr lang="de-DE" i="0" baseline="0" dirty="0"/>
              <a:t>Für jüngere Schülerinnen und Schüler können diese technischen Vorgänge zu kompliziert sein; dann lassen Sie dieses Arbeitsblatt weg.</a:t>
            </a:r>
          </a:p>
          <a:p>
            <a:r>
              <a:rPr lang="de-DE" baseline="0" dirty="0"/>
              <a:t>Alternativ oder ergänzend ist es empfehlenswert, ein </a:t>
            </a:r>
            <a:r>
              <a:rPr lang="de-DE" i="0" baseline="0" dirty="0"/>
              <a:t>physisches</a:t>
            </a:r>
            <a:r>
              <a:rPr lang="de-DE" i="1" baseline="0" dirty="0"/>
              <a:t> </a:t>
            </a:r>
            <a:r>
              <a:rPr lang="de-DE" baseline="0" dirty="0"/>
              <a:t>Dampfmaschinenmodell zu zeigen. Solche gibt es in verschiedensten Ausführungen, sowohl als Bewegungsmodelle als auch als funktionsfähige Modelle, bei denen der produzierte Dampf ein Schwungrad antreibt oder sogar eine Lampe </a:t>
            </a:r>
            <a:r>
              <a:rPr lang="de-DE" i="0" baseline="0" dirty="0"/>
              <a:t>zum Brennen </a:t>
            </a:r>
            <a:r>
              <a:rPr lang="de-DE" baseline="0" dirty="0"/>
              <a:t>bringt.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40937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975087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Präsentationsfolie </a:t>
            </a:r>
          </a:p>
          <a:p>
            <a:r>
              <a:rPr lang="de-DE" b="0" dirty="0"/>
              <a:t>Lösungsfolie</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513675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pPr algn="l"/>
            <a:r>
              <a:rPr lang="de-DE" dirty="0"/>
              <a:t>Mit dieser Folie wird die</a:t>
            </a:r>
            <a:r>
              <a:rPr lang="de-DE" baseline="0" dirty="0"/>
              <a:t> Geschichte des Feuers abgeschlossen. </a:t>
            </a:r>
            <a:r>
              <a:rPr lang="de-DE" strike="noStrike" baseline="0" dirty="0"/>
              <a:t>Sie </a:t>
            </a:r>
            <a:r>
              <a:rPr lang="de-DE" baseline="0" dirty="0"/>
              <a:t>soll den </a:t>
            </a:r>
            <a:r>
              <a:rPr lang="de-DE" i="0" baseline="0" dirty="0"/>
              <a:t>Schülerinnen und Schülern </a:t>
            </a:r>
            <a:r>
              <a:rPr lang="de-DE" baseline="0" dirty="0"/>
              <a:t>helfen, sich bewusst zu werden, wo wir heute noch Feuer </a:t>
            </a:r>
            <a:r>
              <a:rPr lang="de-DE" i="0" baseline="0" dirty="0"/>
              <a:t>einsetzen</a:t>
            </a:r>
            <a:r>
              <a:rPr lang="de-DE" baseline="0" dirty="0"/>
              <a:t>.</a:t>
            </a:r>
          </a:p>
          <a:p>
            <a:r>
              <a:rPr lang="de-DE" baseline="0" dirty="0"/>
              <a:t>Mögliche Antworten: </a:t>
            </a:r>
            <a:r>
              <a:rPr lang="de-DE" baseline="0" dirty="0" err="1"/>
              <a:t>Cheminée</a:t>
            </a:r>
            <a:r>
              <a:rPr lang="de-DE" baseline="0" dirty="0"/>
              <a:t>, Feuerstelle, Pelletofen, Öl- und Gasheizungen, Kehrrichtverbrennungsanlage, Industrie (Giessereien, Metallverarbeitung, Zementherstellung,…), Hoch- und </a:t>
            </a:r>
            <a:r>
              <a:rPr lang="de-DE" baseline="0" dirty="0" err="1"/>
              <a:t>Strassenbau</a:t>
            </a:r>
            <a:r>
              <a:rPr lang="de-DE" baseline="0" dirty="0"/>
              <a:t> (Bitumen für Dichtungen, Strassenrandabschlüsse, …)</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1748827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dirty="0"/>
              <a:t>Das </a:t>
            </a:r>
            <a:r>
              <a:rPr lang="de-DE" dirty="0" err="1"/>
              <a:t>Lapbook</a:t>
            </a:r>
            <a:r>
              <a:rPr lang="de-DE" dirty="0"/>
              <a:t> eignet</a:t>
            </a:r>
            <a:r>
              <a:rPr lang="de-DE" baseline="0" dirty="0"/>
              <a:t> sich gut als Verarbeitung des Gelernten. </a:t>
            </a:r>
            <a:r>
              <a:rPr lang="de-DE" strike="noStrike" baseline="0" dirty="0"/>
              <a:t>Diese Folie zeigt die wichtigsten Schritte auf, die benötigt werden, um ein </a:t>
            </a:r>
            <a:r>
              <a:rPr lang="de-DE" strike="noStrike" baseline="0" dirty="0" err="1"/>
              <a:t>Lapbook</a:t>
            </a:r>
            <a:r>
              <a:rPr lang="de-DE" strike="noStrike" baseline="0" dirty="0"/>
              <a:t> herzustellen. Bei Klassen mit </a:t>
            </a:r>
            <a:r>
              <a:rPr lang="de-DE" strike="noStrike" baseline="0" dirty="0" err="1"/>
              <a:t>Lapbookerfahrung</a:t>
            </a:r>
            <a:r>
              <a:rPr lang="de-DE" strike="noStrike" baseline="0" dirty="0"/>
              <a:t> kann sie als Gedankenstütze benutzt oder auch weggelassen werden</a:t>
            </a:r>
            <a:r>
              <a:rPr lang="de-DE" baseline="0" dirty="0"/>
              <a:t>. Je nach Klasse braucht es aber auch noch weitergehende Hilfestellungen, </a:t>
            </a:r>
            <a:r>
              <a:rPr lang="de-DE" i="0" strike="noStrike" baseline="0" dirty="0"/>
              <a:t>z.B.</a:t>
            </a:r>
            <a:r>
              <a:rPr lang="de-DE" i="1" strike="noStrike" baseline="0" dirty="0"/>
              <a:t> </a:t>
            </a:r>
            <a:r>
              <a:rPr lang="de-DE" baseline="0" dirty="0"/>
              <a:t>genaue Vorgabe der zu beantwortenden Fragestellungen, Anzahl und Art der verlangten Punkte.</a:t>
            </a:r>
          </a:p>
          <a:p>
            <a:r>
              <a:rPr lang="de-DE" baseline="0" dirty="0"/>
              <a:t>Als Inspiration finden Sie im Internet unzählige Beispiele zu verschiedenen Arten von </a:t>
            </a:r>
            <a:r>
              <a:rPr lang="de-DE" baseline="0" dirty="0" err="1"/>
              <a:t>Lapbooks</a:t>
            </a:r>
            <a:r>
              <a:rPr lang="de-DE" baseline="0" dirty="0"/>
              <a:t>, Anleitungen dazu und Vorlagen dafür.</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99489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219391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5811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156975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i="0" dirty="0"/>
              <a:t>Die</a:t>
            </a:r>
            <a:r>
              <a:rPr lang="de-DE" i="0" baseline="0" dirty="0"/>
              <a:t> Schülerinnen und Schüler führen </a:t>
            </a:r>
            <a:r>
              <a:rPr lang="de-DE" dirty="0"/>
              <a:t>Experiment 11 aus dem Praxisteil </a:t>
            </a:r>
            <a:r>
              <a:rPr lang="de-DE" i="0" dirty="0"/>
              <a:t>durch</a:t>
            </a:r>
            <a:r>
              <a:rPr lang="de-DE" i="1" dirty="0"/>
              <a:t>. </a:t>
            </a:r>
            <a:r>
              <a:rPr lang="de-DE" i="0" dirty="0" err="1"/>
              <a:t>Anschliessend</a:t>
            </a:r>
            <a:r>
              <a:rPr lang="de-DE" i="1" dirty="0"/>
              <a:t> </a:t>
            </a:r>
            <a:r>
              <a:rPr lang="de-DE" i="0" dirty="0"/>
              <a:t>erarbeitet die Klasse </a:t>
            </a:r>
            <a:r>
              <a:rPr lang="de-DE" dirty="0"/>
              <a:t>im Plenum</a:t>
            </a:r>
            <a:r>
              <a:rPr lang="de-DE" baseline="0" dirty="0"/>
              <a:t> die Antwort auf die Frage von </a:t>
            </a:r>
            <a:r>
              <a:rPr lang="de-DE" baseline="0" dirty="0" err="1"/>
              <a:t>Flämmli</a:t>
            </a:r>
            <a:r>
              <a:rPr lang="de-DE" baseline="0" dirty="0"/>
              <a:t>. </a:t>
            </a:r>
            <a:r>
              <a:rPr lang="de-DE" dirty="0"/>
              <a:t>Zum Festhalten dient</a:t>
            </a:r>
            <a:r>
              <a:rPr lang="de-DE" baseline="0" dirty="0"/>
              <a:t> das Arbeitsblatt (Folie 2</a:t>
            </a:r>
            <a:r>
              <a:rPr lang="de-DE" i="0" baseline="0" dirty="0"/>
              <a:t>7</a:t>
            </a:r>
            <a:r>
              <a:rPr lang="de-DE" baseline="0" dirty="0"/>
              <a:t>) mit dem leeren </a:t>
            </a:r>
            <a:r>
              <a:rPr lang="de-DE" dirty="0"/>
              <a:t>Feuerdreieck</a:t>
            </a:r>
            <a:r>
              <a:rPr lang="de-DE" baseline="0" dirty="0"/>
              <a:t> (siehe Lösungsfolie 2</a:t>
            </a:r>
            <a:r>
              <a:rPr lang="de-DE" i="0" baseline="0" dirty="0"/>
              <a:t>8</a:t>
            </a:r>
            <a:r>
              <a:rPr lang="de-DE" baseline="0" dirty="0"/>
              <a:t>).</a:t>
            </a:r>
          </a:p>
          <a:p>
            <a:r>
              <a:rPr lang="de-DE" baseline="0" dirty="0"/>
              <a:t>Lassen Sie die </a:t>
            </a:r>
            <a:r>
              <a:rPr lang="de-DE" i="0" baseline="0" dirty="0"/>
              <a:t>Schülerinnen und Schüler </a:t>
            </a:r>
            <a:r>
              <a:rPr lang="de-DE" baseline="0" dirty="0"/>
              <a:t>Vorschläge nennen und notieren Sie diese auf die Tafel. Achten Sie darauf, dass die Begrifflichkeiten am Schluss möglichst allgemein formuliert </a:t>
            </a:r>
            <a:r>
              <a:rPr lang="de-DE" i="0" baseline="0" dirty="0"/>
              <a:t>sein müssen</a:t>
            </a:r>
            <a:r>
              <a:rPr lang="de-DE" baseline="0" dirty="0"/>
              <a:t>. Dazu können </a:t>
            </a:r>
            <a:r>
              <a:rPr lang="de-DE" i="0" baseline="0" dirty="0"/>
              <a:t>Sie</a:t>
            </a:r>
            <a:r>
              <a:rPr lang="de-DE" i="1" baseline="0" dirty="0"/>
              <a:t> </a:t>
            </a:r>
            <a:r>
              <a:rPr lang="de-DE" baseline="0" dirty="0"/>
              <a:t>konkrete Antworten an der Tafel gruppier</a:t>
            </a:r>
            <a:r>
              <a:rPr lang="de-DE" i="0" baseline="0" dirty="0"/>
              <a:t>en</a:t>
            </a:r>
            <a:r>
              <a:rPr lang="de-DE" baseline="0" dirty="0"/>
              <a:t>, </a:t>
            </a:r>
            <a:r>
              <a:rPr lang="de-DE" i="0" baseline="0" dirty="0"/>
              <a:t>um </a:t>
            </a:r>
            <a:r>
              <a:rPr lang="de-DE" i="0" baseline="0" dirty="0" err="1"/>
              <a:t>anschliessend</a:t>
            </a:r>
            <a:r>
              <a:rPr lang="de-DE" i="0" baseline="0" dirty="0"/>
              <a:t> </a:t>
            </a:r>
            <a:r>
              <a:rPr lang="de-DE" baseline="0" dirty="0"/>
              <a:t>ein</a:t>
            </a:r>
            <a:r>
              <a:rPr lang="de-DE" i="0" baseline="0" dirty="0"/>
              <a:t>en</a:t>
            </a:r>
            <a:r>
              <a:rPr lang="de-DE" baseline="0" dirty="0"/>
              <a:t> Oberbegriff </a:t>
            </a:r>
            <a:r>
              <a:rPr lang="de-DE" i="0" baseline="0" dirty="0"/>
              <a:t>abzuleiten</a:t>
            </a:r>
            <a:r>
              <a:rPr lang="de-DE" baseline="0" dirty="0"/>
              <a:t>: Papier, Holz, Karton, Zunder, trockenes Gras … wird dann zu </a:t>
            </a:r>
            <a:r>
              <a:rPr lang="de-DE" i="0" baseline="0" dirty="0"/>
              <a:t>«Brennstoff» oder «brennbares Material».</a:t>
            </a:r>
          </a:p>
          <a:p>
            <a:r>
              <a:rPr lang="de-DE" baseline="0" dirty="0"/>
              <a:t>Das Finden des Begriffs «Temperatur» wird wohl am schwierigsten sein. Doch mit der Erfahrung aus dem Experiment 11 </a:t>
            </a:r>
            <a:r>
              <a:rPr lang="de-DE" i="0" baseline="0" dirty="0"/>
              <a:t>ist </a:t>
            </a:r>
            <a:r>
              <a:rPr lang="de-DE" baseline="0" dirty="0"/>
              <a:t>es </a:t>
            </a:r>
            <a:r>
              <a:rPr lang="de-DE" i="0" baseline="0" dirty="0"/>
              <a:t>durchaus </a:t>
            </a:r>
            <a:r>
              <a:rPr lang="de-DE" baseline="0" dirty="0"/>
              <a:t>möglich</a:t>
            </a:r>
            <a:r>
              <a:rPr lang="de-DE" strike="noStrike" baseline="0" dirty="0"/>
              <a:t>. </a:t>
            </a:r>
            <a:r>
              <a:rPr lang="de-DE" baseline="0" dirty="0"/>
              <a:t>Hier kann man gut sehen, dass es nur Wärme ist, welche als Zündquelle nötig ist.</a:t>
            </a:r>
          </a:p>
          <a:p>
            <a:r>
              <a:rPr lang="de-DE" baseline="0" dirty="0"/>
              <a:t>Hinweis: Das brennende Zündhölzchen ist schon ein Feuer, die Zündquelle dabei ist die Reibungs</a:t>
            </a:r>
            <a:r>
              <a:rPr lang="de-DE" b="1" baseline="0" dirty="0"/>
              <a:t>wärme</a:t>
            </a:r>
            <a:r>
              <a:rPr lang="de-DE" baseline="0" dirty="0"/>
              <a:t> beim schnellen Reiben des Köpfchens auf der Schachtel.</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874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Arbeitsblatt für die Schülerinnen</a:t>
            </a:r>
            <a:r>
              <a:rPr lang="de-DE" b="1" baseline="0" dirty="0"/>
              <a:t> und Schüler (Kopiervorlage)</a:t>
            </a:r>
            <a:endParaRPr lang="de-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de-DE" i="0" dirty="0"/>
              <a:t>Achten Sie darauf,</a:t>
            </a:r>
            <a:r>
              <a:rPr lang="de-DE" dirty="0"/>
              <a:t> dass die Begriffe denjenigen auf der Lösungsfolie entsprechen, da im Kapitel 3 (Löschen) darauf zurückgegriffen wird.</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Da </a:t>
            </a:r>
            <a:r>
              <a:rPr lang="de-DE" i="0" dirty="0"/>
              <a:t>die Farben eher dunkel sind</a:t>
            </a:r>
            <a:r>
              <a:rPr lang="de-DE" dirty="0"/>
              <a:t>,</a:t>
            </a:r>
            <a:r>
              <a:rPr lang="de-DE" baseline="0" dirty="0"/>
              <a:t> ist es von Vorteil, wenn die </a:t>
            </a:r>
            <a:r>
              <a:rPr lang="de-DE" i="0" baseline="0" dirty="0"/>
              <a:t>Schülerinnen und Schüler</a:t>
            </a:r>
            <a:r>
              <a:rPr lang="de-DE" baseline="0" dirty="0"/>
              <a:t> die Schenkel des Dreiecks </a:t>
            </a:r>
            <a:r>
              <a:rPr lang="de-DE" baseline="0" dirty="0" err="1"/>
              <a:t>auss</a:t>
            </a:r>
            <a:r>
              <a:rPr lang="de-DE" i="0" baseline="0" dirty="0" err="1"/>
              <a:t>en</a:t>
            </a:r>
            <a:r>
              <a:rPr lang="de-DE" baseline="0" dirty="0"/>
              <a:t> beschriften.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358776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Lösungsfolie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209459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b="0" dirty="0"/>
              <a:t>Die Kompetenzen aus dem Lehrplan21, auf die sich die </a:t>
            </a:r>
            <a:r>
              <a:rPr lang="de-DE" b="0" baseline="0" dirty="0"/>
              <a:t>Lernziele beziehen, sind in Klammern angegeben.</a:t>
            </a:r>
            <a:endParaRPr lang="de-CH" b="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01910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a:p>
            <a:r>
              <a:rPr lang="de-DE" dirty="0"/>
              <a:t>Hier finden Sie einen Überblick</a:t>
            </a:r>
            <a:r>
              <a:rPr lang="de-DE" baseline="0" dirty="0"/>
              <a:t> über die Inhalte des Themas mit Angabe der Folie.</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4575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pPr>
              <a:defRPr/>
            </a:pPr>
            <a:r>
              <a:rPr lang="de-DE" dirty="0"/>
              <a:t>Zu Beginn dieses </a:t>
            </a:r>
            <a:r>
              <a:rPr lang="de-DE" i="0" dirty="0"/>
              <a:t>Kapitels</a:t>
            </a:r>
            <a:r>
              <a:rPr lang="de-DE" dirty="0"/>
              <a:t> </a:t>
            </a:r>
            <a:r>
              <a:rPr lang="de-DE" b="0" i="0" dirty="0"/>
              <a:t>hört sich die Klasse gemeinsam </a:t>
            </a:r>
            <a:r>
              <a:rPr lang="de-DE" dirty="0">
                <a:solidFill>
                  <a:srgbClr val="C55A11"/>
                </a:solidFill>
              </a:rPr>
              <a:t> </a:t>
            </a:r>
            <a:r>
              <a:rPr lang="de-DE" dirty="0"/>
              <a:t>die</a:t>
            </a:r>
            <a:r>
              <a:rPr lang="de-DE" baseline="0" dirty="0"/>
              <a:t> erste Strophe von Mani </a:t>
            </a:r>
            <a:r>
              <a:rPr lang="de-DE" baseline="0" dirty="0" err="1"/>
              <a:t>Matters</a:t>
            </a:r>
            <a:r>
              <a:rPr lang="de-DE" baseline="0" dirty="0"/>
              <a:t> Lied «I </a:t>
            </a:r>
            <a:r>
              <a:rPr lang="de-DE" baseline="0" dirty="0" err="1"/>
              <a:t>han</a:t>
            </a:r>
            <a:r>
              <a:rPr lang="de-DE" baseline="0" dirty="0"/>
              <a:t> es </a:t>
            </a:r>
            <a:r>
              <a:rPr lang="de-DE" baseline="0" dirty="0" err="1"/>
              <a:t>Zündhölzli</a:t>
            </a:r>
            <a:r>
              <a:rPr lang="de-DE" baseline="0" dirty="0"/>
              <a:t> </a:t>
            </a:r>
            <a:r>
              <a:rPr lang="de-DE" baseline="0" dirty="0" err="1"/>
              <a:t>azündt</a:t>
            </a:r>
            <a:r>
              <a:rPr lang="de-DE" baseline="0" dirty="0"/>
              <a:t>» an. </a:t>
            </a:r>
            <a:r>
              <a:rPr lang="de-DE" i="0" strike="noStrike" baseline="0" dirty="0"/>
              <a:t>Der Auszug aus dem Lied und die Fragen auf der nächsten Folie</a:t>
            </a:r>
            <a:r>
              <a:rPr lang="de-DE" dirty="0"/>
              <a:t> </a:t>
            </a:r>
            <a:r>
              <a:rPr lang="de-DE" i="0" strike="noStrike" baseline="0" dirty="0"/>
              <a:t>sollen</a:t>
            </a:r>
            <a:r>
              <a:rPr lang="de-DE" dirty="0">
                <a:solidFill>
                  <a:srgbClr val="FF0000"/>
                </a:solidFill>
              </a:rPr>
              <a:t> </a:t>
            </a:r>
            <a:r>
              <a:rPr lang="de-DE" i="0" strike="noStrike" baseline="0" dirty="0"/>
              <a:t>helfen, das </a:t>
            </a:r>
            <a:r>
              <a:rPr lang="de-DE" baseline="0" dirty="0"/>
              <a:t>Vorwissen </a:t>
            </a:r>
            <a:r>
              <a:rPr lang="de-DE" i="0" baseline="0" dirty="0"/>
              <a:t>der Schülerinnen und Schüler zu aktivieren</a:t>
            </a:r>
            <a:r>
              <a:rPr lang="de-DE" baseline="0" dirty="0"/>
              <a:t>.</a:t>
            </a:r>
            <a:endParaRPr lang="de-CH" dirty="0"/>
          </a:p>
          <a:p>
            <a:endParaRPr lang="de-DE"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32876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dirty="0"/>
              <a:t>Das sind mögliche Fragen, um eine Diskussion </a:t>
            </a:r>
            <a:r>
              <a:rPr lang="de-DE" i="0" dirty="0"/>
              <a:t>über den Inhalt </a:t>
            </a:r>
            <a:r>
              <a:rPr lang="de-DE" i="0"/>
              <a:t>der ersten </a:t>
            </a:r>
            <a:r>
              <a:rPr lang="de-DE" i="0" dirty="0"/>
              <a:t>Strophe vom Lied </a:t>
            </a:r>
            <a:r>
              <a:rPr lang="de-DE" dirty="0"/>
              <a:t>anzuregen. </a:t>
            </a:r>
            <a:r>
              <a:rPr lang="de-CH" b="0" dirty="0"/>
              <a:t>Auf diese Weise stimmen Sie die Schülerinnen und Schüler  auf das Thema ein und aktivieren ihr Vorwissen.</a:t>
            </a:r>
            <a:r>
              <a:rPr lang="de-DE" b="0" dirty="0"/>
              <a:t> </a:t>
            </a:r>
            <a:r>
              <a:rPr lang="de-DE" dirty="0"/>
              <a:t>Natürlich sind weitere und/oder</a:t>
            </a:r>
            <a:r>
              <a:rPr lang="de-DE" baseline="0" dirty="0"/>
              <a:t> andere Fragen möglich. Lassen Sie die Antworten unkommentiert offen. Dies bietet allen die Möglichkeit, im Laufe der Lerneinheit das eigene Präkonzept anzupassen, zu erweitern oder gar vollständig zu ersetzen.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13798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47562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Informationsfolie</a:t>
            </a:r>
            <a:endParaRPr lang="de-CH" b="1"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43793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dirty="0"/>
              <a:t>Präsentationsfolie</a:t>
            </a:r>
            <a:endParaRPr lang="de-CH" b="1" dirty="0"/>
          </a:p>
          <a:p>
            <a:r>
              <a:rPr lang="de-DE" baseline="0" dirty="0"/>
              <a:t>Sie</a:t>
            </a:r>
            <a:r>
              <a:rPr lang="de-DE" dirty="0"/>
              <a:t> </a:t>
            </a:r>
            <a:r>
              <a:rPr lang="de-DE" i="0" baseline="0" dirty="0"/>
              <a:t>können</a:t>
            </a:r>
            <a:r>
              <a:rPr lang="de-DE" dirty="0"/>
              <a:t> </a:t>
            </a:r>
            <a:r>
              <a:rPr lang="de-DE" baseline="0" dirty="0"/>
              <a:t>die Lernziele an Ihre </a:t>
            </a:r>
            <a:r>
              <a:rPr lang="de-DE" i="0" baseline="0" dirty="0"/>
              <a:t>Schülerinnen und Schüler </a:t>
            </a:r>
            <a:r>
              <a:rPr lang="de-DE" baseline="0" dirty="0"/>
              <a:t>angepasst formulieren, danach kopieren und abgeben.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3800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pic>
        <p:nvPicPr>
          <p:cNvPr id="17" name="Grafik 16">
            <a:extLst>
              <a:ext uri="{FF2B5EF4-FFF2-40B4-BE49-F238E27FC236}">
                <a16:creationId xmlns:a16="http://schemas.microsoft.com/office/drawing/2014/main" id="{736B4B14-A42A-1FD9-FD34-9C0662995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8" y="6710363"/>
            <a:ext cx="1715985" cy="263575"/>
          </a:xfrm>
          <a:prstGeom prst="rect">
            <a:avLst/>
          </a:prstGeom>
        </p:spPr>
      </p:pic>
      <p:pic>
        <p:nvPicPr>
          <p:cNvPr id="19" name="Grafik 18">
            <a:extLst>
              <a:ext uri="{FF2B5EF4-FFF2-40B4-BE49-F238E27FC236}">
                <a16:creationId xmlns:a16="http://schemas.microsoft.com/office/drawing/2014/main" id="{FB20AB03-52A8-F6D8-8363-63B250B2A3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3" name="Textfeld 2">
            <a:extLst>
              <a:ext uri="{FF2B5EF4-FFF2-40B4-BE49-F238E27FC236}">
                <a16:creationId xmlns:a16="http://schemas.microsoft.com/office/drawing/2014/main" id="{1950AF8E-BED8-7396-DAFF-23064F62DA49}"/>
              </a:ext>
            </a:extLst>
          </p:cNvPr>
          <p:cNvSpPr txBox="1"/>
          <p:nvPr userDrawn="1"/>
        </p:nvSpPr>
        <p:spPr>
          <a:xfrm>
            <a:off x="9973128" y="-3176"/>
            <a:ext cx="469420" cy="1560514"/>
          </a:xfrm>
          <a:prstGeom prst="rect">
            <a:avLst/>
          </a:prstGeom>
          <a:solidFill>
            <a:schemeClr val="accent2"/>
          </a:solidFill>
        </p:spPr>
        <p:txBody>
          <a:bodyPr vert="vert270" wrap="square" lIns="64800" tIns="180000" rIns="64800" bIns="108000" rtlCol="0">
            <a:spAutoFit/>
          </a:bodyPr>
          <a:lstStyle/>
          <a:p>
            <a:pPr lvl="0"/>
            <a:r>
              <a:rPr lang="de-CH" sz="2200" noProof="0" dirty="0">
                <a:solidFill>
                  <a:schemeClr val="bg1"/>
                </a:solidFill>
                <a:latin typeface="TT Milks DemiBold" panose="02000506030000020003" pitchFamily="50" charset="0"/>
              </a:rPr>
              <a:t>Theorieteil</a:t>
            </a:r>
          </a:p>
        </p:txBody>
      </p:sp>
      <p:grpSp>
        <p:nvGrpSpPr>
          <p:cNvPr id="6" name="Gruppieren 5">
            <a:extLst>
              <a:ext uri="{FF2B5EF4-FFF2-40B4-BE49-F238E27FC236}">
                <a16:creationId xmlns:a16="http://schemas.microsoft.com/office/drawing/2014/main" id="{964D6C0F-A5FF-3FCF-C441-EC8DABA0AC89}"/>
              </a:ext>
            </a:extLst>
          </p:cNvPr>
          <p:cNvGrpSpPr/>
          <p:nvPr userDrawn="1"/>
        </p:nvGrpSpPr>
        <p:grpSpPr>
          <a:xfrm>
            <a:off x="7762635" y="4591496"/>
            <a:ext cx="1754187" cy="1741487"/>
            <a:chOff x="7762635" y="4591496"/>
            <a:chExt cx="1754187" cy="1741487"/>
          </a:xfrm>
        </p:grpSpPr>
        <p:sp>
          <p:nvSpPr>
            <p:cNvPr id="7" name="Freeform 21">
              <a:extLst>
                <a:ext uri="{FF2B5EF4-FFF2-40B4-BE49-F238E27FC236}">
                  <a16:creationId xmlns:a16="http://schemas.microsoft.com/office/drawing/2014/main" id="{794A4004-DC3B-8D1A-EFA2-02CF970C93A0}"/>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2">
              <a:extLst>
                <a:ext uri="{FF2B5EF4-FFF2-40B4-BE49-F238E27FC236}">
                  <a16:creationId xmlns:a16="http://schemas.microsoft.com/office/drawing/2014/main" id="{5751A78C-E2F9-4664-DEA7-531698E12CEF}"/>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9" name="Freeform 44">
            <a:extLst>
              <a:ext uri="{FF2B5EF4-FFF2-40B4-BE49-F238E27FC236}">
                <a16:creationId xmlns:a16="http://schemas.microsoft.com/office/drawing/2014/main" id="{E4ABE18F-173F-DA0D-073B-4B2F4F41C4E5}"/>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43">
            <a:extLst>
              <a:ext uri="{FF2B5EF4-FFF2-40B4-BE49-F238E27FC236}">
                <a16:creationId xmlns:a16="http://schemas.microsoft.com/office/drawing/2014/main" id="{E1B57C5F-2B20-1856-D302-C01C52A06F78}"/>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1" name="Gruppieren 10">
            <a:extLst>
              <a:ext uri="{FF2B5EF4-FFF2-40B4-BE49-F238E27FC236}">
                <a16:creationId xmlns:a16="http://schemas.microsoft.com/office/drawing/2014/main" id="{D08A4E21-9ACD-ACEB-0558-E536FF12E2EB}"/>
              </a:ext>
            </a:extLst>
          </p:cNvPr>
          <p:cNvGrpSpPr/>
          <p:nvPr userDrawn="1"/>
        </p:nvGrpSpPr>
        <p:grpSpPr>
          <a:xfrm>
            <a:off x="8814196" y="3802955"/>
            <a:ext cx="317501" cy="317500"/>
            <a:chOff x="712787" y="2148794"/>
            <a:chExt cx="317501" cy="317500"/>
          </a:xfrm>
        </p:grpSpPr>
        <p:sp>
          <p:nvSpPr>
            <p:cNvPr id="12" name="Freeform 39">
              <a:extLst>
                <a:ext uri="{FF2B5EF4-FFF2-40B4-BE49-F238E27FC236}">
                  <a16:creationId xmlns:a16="http://schemas.microsoft.com/office/drawing/2014/main" id="{825E3560-6F02-BFC8-7BD4-5F610CC0D35A}"/>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40">
              <a:extLst>
                <a:ext uri="{FF2B5EF4-FFF2-40B4-BE49-F238E27FC236}">
                  <a16:creationId xmlns:a16="http://schemas.microsoft.com/office/drawing/2014/main" id="{39419BD8-6A32-F9C1-FB01-61E030799C71}"/>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41">
              <a:extLst>
                <a:ext uri="{FF2B5EF4-FFF2-40B4-BE49-F238E27FC236}">
                  <a16:creationId xmlns:a16="http://schemas.microsoft.com/office/drawing/2014/main" id="{4B0E892C-07BA-EFF1-669E-92A6F3D6FD46}"/>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42">
              <a:extLst>
                <a:ext uri="{FF2B5EF4-FFF2-40B4-BE49-F238E27FC236}">
                  <a16:creationId xmlns:a16="http://schemas.microsoft.com/office/drawing/2014/main" id="{44318C41-648A-BBF2-B067-63CF6302A7CB}"/>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6" name="Gruppieren 15">
            <a:extLst>
              <a:ext uri="{FF2B5EF4-FFF2-40B4-BE49-F238E27FC236}">
                <a16:creationId xmlns:a16="http://schemas.microsoft.com/office/drawing/2014/main" id="{C9509A8C-BF26-D773-8C37-B5460F90EC4C}"/>
              </a:ext>
            </a:extLst>
          </p:cNvPr>
          <p:cNvGrpSpPr/>
          <p:nvPr userDrawn="1"/>
        </p:nvGrpSpPr>
        <p:grpSpPr>
          <a:xfrm>
            <a:off x="9508766" y="6266765"/>
            <a:ext cx="315912" cy="317500"/>
            <a:chOff x="952501" y="1052513"/>
            <a:chExt cx="315912" cy="317500"/>
          </a:xfrm>
        </p:grpSpPr>
        <p:sp>
          <p:nvSpPr>
            <p:cNvPr id="18" name="Freeform 26">
              <a:extLst>
                <a:ext uri="{FF2B5EF4-FFF2-40B4-BE49-F238E27FC236}">
                  <a16:creationId xmlns:a16="http://schemas.microsoft.com/office/drawing/2014/main" id="{A2E94F8C-6167-B146-E847-D293A1A6A3E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27">
              <a:extLst>
                <a:ext uri="{FF2B5EF4-FFF2-40B4-BE49-F238E27FC236}">
                  <a16:creationId xmlns:a16="http://schemas.microsoft.com/office/drawing/2014/main" id="{F561872B-31C4-2F9E-1267-5621266414DE}"/>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8">
              <a:extLst>
                <a:ext uri="{FF2B5EF4-FFF2-40B4-BE49-F238E27FC236}">
                  <a16:creationId xmlns:a16="http://schemas.microsoft.com/office/drawing/2014/main" id="{29929387-395E-008B-921C-2D51F5E2C5F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9">
              <a:extLst>
                <a:ext uri="{FF2B5EF4-FFF2-40B4-BE49-F238E27FC236}">
                  <a16:creationId xmlns:a16="http://schemas.microsoft.com/office/drawing/2014/main" id="{F3C0EB79-7268-745D-D873-016BC6BBD73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4" name="Gruppieren 23">
            <a:extLst>
              <a:ext uri="{FF2B5EF4-FFF2-40B4-BE49-F238E27FC236}">
                <a16:creationId xmlns:a16="http://schemas.microsoft.com/office/drawing/2014/main" id="{502CC077-8576-AAE4-C545-29C628405EB6}"/>
              </a:ext>
            </a:extLst>
          </p:cNvPr>
          <p:cNvGrpSpPr/>
          <p:nvPr userDrawn="1"/>
        </p:nvGrpSpPr>
        <p:grpSpPr>
          <a:xfrm>
            <a:off x="1863701" y="5824525"/>
            <a:ext cx="315912" cy="317500"/>
            <a:chOff x="952501" y="1052513"/>
            <a:chExt cx="315912" cy="317500"/>
          </a:xfrm>
        </p:grpSpPr>
        <p:sp>
          <p:nvSpPr>
            <p:cNvPr id="25" name="Freeform 26">
              <a:extLst>
                <a:ext uri="{FF2B5EF4-FFF2-40B4-BE49-F238E27FC236}">
                  <a16:creationId xmlns:a16="http://schemas.microsoft.com/office/drawing/2014/main" id="{134208D7-BC18-2901-C851-222FFA78E713}"/>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27">
              <a:extLst>
                <a:ext uri="{FF2B5EF4-FFF2-40B4-BE49-F238E27FC236}">
                  <a16:creationId xmlns:a16="http://schemas.microsoft.com/office/drawing/2014/main" id="{E9295B49-8E29-7CBA-5DC4-ABBD2E5784B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28">
              <a:extLst>
                <a:ext uri="{FF2B5EF4-FFF2-40B4-BE49-F238E27FC236}">
                  <a16:creationId xmlns:a16="http://schemas.microsoft.com/office/drawing/2014/main" id="{C230304C-01DF-99B3-EDB0-21915F56E4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29">
              <a:extLst>
                <a:ext uri="{FF2B5EF4-FFF2-40B4-BE49-F238E27FC236}">
                  <a16:creationId xmlns:a16="http://schemas.microsoft.com/office/drawing/2014/main" id="{6CA458F3-7E56-952B-9996-9641852F003F}"/>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9" name="Gruppieren 28">
            <a:extLst>
              <a:ext uri="{FF2B5EF4-FFF2-40B4-BE49-F238E27FC236}">
                <a16:creationId xmlns:a16="http://schemas.microsoft.com/office/drawing/2014/main" id="{3522872A-C379-72DA-C053-66A545CCFC38}"/>
              </a:ext>
            </a:extLst>
          </p:cNvPr>
          <p:cNvGrpSpPr/>
          <p:nvPr userDrawn="1"/>
        </p:nvGrpSpPr>
        <p:grpSpPr>
          <a:xfrm>
            <a:off x="1577951" y="5464163"/>
            <a:ext cx="179388" cy="179387"/>
            <a:chOff x="666751" y="692151"/>
            <a:chExt cx="179388" cy="179387"/>
          </a:xfrm>
        </p:grpSpPr>
        <p:sp>
          <p:nvSpPr>
            <p:cNvPr id="30" name="Freeform 30">
              <a:extLst>
                <a:ext uri="{FF2B5EF4-FFF2-40B4-BE49-F238E27FC236}">
                  <a16:creationId xmlns:a16="http://schemas.microsoft.com/office/drawing/2014/main" id="{13E29947-2E44-05AC-8E2D-F161D92082FD}"/>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31">
              <a:extLst>
                <a:ext uri="{FF2B5EF4-FFF2-40B4-BE49-F238E27FC236}">
                  <a16:creationId xmlns:a16="http://schemas.microsoft.com/office/drawing/2014/main" id="{CB6B26C7-966A-97B0-3D62-060B56DA9054}"/>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32">
              <a:extLst>
                <a:ext uri="{FF2B5EF4-FFF2-40B4-BE49-F238E27FC236}">
                  <a16:creationId xmlns:a16="http://schemas.microsoft.com/office/drawing/2014/main" id="{C64CE04E-9F6E-B8A2-320F-9BD3F326B09C}"/>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33">
              <a:extLst>
                <a:ext uri="{FF2B5EF4-FFF2-40B4-BE49-F238E27FC236}">
                  <a16:creationId xmlns:a16="http://schemas.microsoft.com/office/drawing/2014/main" id="{57C9B2DC-F119-DC60-00C4-EEF71F664357}"/>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4" name="Freeform 34">
            <a:extLst>
              <a:ext uri="{FF2B5EF4-FFF2-40B4-BE49-F238E27FC236}">
                <a16:creationId xmlns:a16="http://schemas.microsoft.com/office/drawing/2014/main" id="{A85899D0-8B2C-4400-8C51-DBE0DC212F2B}"/>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35">
            <a:extLst>
              <a:ext uri="{FF2B5EF4-FFF2-40B4-BE49-F238E27FC236}">
                <a16:creationId xmlns:a16="http://schemas.microsoft.com/office/drawing/2014/main" id="{03583374-33AB-A24C-DE05-C0ABC0B4353F}"/>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36" name="Grafik 35">
            <a:extLst>
              <a:ext uri="{FF2B5EF4-FFF2-40B4-BE49-F238E27FC236}">
                <a16:creationId xmlns:a16="http://schemas.microsoft.com/office/drawing/2014/main" id="{000CC939-ECFA-080A-A6FD-DAE4CA6467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974" y="510446"/>
            <a:ext cx="4530532" cy="2612598"/>
          </a:xfrm>
          <a:prstGeom prst="rect">
            <a:avLst/>
          </a:prstGeom>
        </p:spPr>
      </p:pic>
      <p:pic>
        <p:nvPicPr>
          <p:cNvPr id="37" name="Grafik 36">
            <a:extLst>
              <a:ext uri="{FF2B5EF4-FFF2-40B4-BE49-F238E27FC236}">
                <a16:creationId xmlns:a16="http://schemas.microsoft.com/office/drawing/2014/main" id="{DEAE4439-DE68-2066-606F-1CCF14F0E8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7634" y="1351939"/>
            <a:ext cx="4874400" cy="4874400"/>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A1B1C0E6-E857-42A7-8EE8-3AD2CAB51405}"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9" name="Freeform 34">
            <a:extLst>
              <a:ext uri="{FF2B5EF4-FFF2-40B4-BE49-F238E27FC236}">
                <a16:creationId xmlns:a16="http://schemas.microsoft.com/office/drawing/2014/main"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7">
              <a:extLst>
                <a:ext uri="{FF2B5EF4-FFF2-40B4-BE49-F238E27FC236}">
                  <a16:creationId xmlns:a16="http://schemas.microsoft.com/office/drawing/2014/main"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8">
              <a:extLst>
                <a:ext uri="{FF2B5EF4-FFF2-40B4-BE49-F238E27FC236}">
                  <a16:creationId xmlns:a16="http://schemas.microsoft.com/office/drawing/2014/main"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9">
              <a:extLst>
                <a:ext uri="{FF2B5EF4-FFF2-40B4-BE49-F238E27FC236}">
                  <a16:creationId xmlns:a16="http://schemas.microsoft.com/office/drawing/2014/main"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6" name="Freeform 35">
            <a:extLst>
              <a:ext uri="{FF2B5EF4-FFF2-40B4-BE49-F238E27FC236}">
                <a16:creationId xmlns:a16="http://schemas.microsoft.com/office/drawing/2014/main"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7" name="Gruppieren 16">
            <a:extLst>
              <a:ext uri="{FF2B5EF4-FFF2-40B4-BE49-F238E27FC236}">
                <a16:creationId xmlns:a16="http://schemas.microsoft.com/office/drawing/2014/main"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7">
              <a:extLst>
                <a:ext uri="{FF2B5EF4-FFF2-40B4-BE49-F238E27FC236}">
                  <a16:creationId xmlns:a16="http://schemas.microsoft.com/office/drawing/2014/main"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8">
              <a:extLst>
                <a:ext uri="{FF2B5EF4-FFF2-40B4-BE49-F238E27FC236}">
                  <a16:creationId xmlns:a16="http://schemas.microsoft.com/office/drawing/2014/main"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9">
              <a:extLst>
                <a:ext uri="{FF2B5EF4-FFF2-40B4-BE49-F238E27FC236}">
                  <a16:creationId xmlns:a16="http://schemas.microsoft.com/office/drawing/2014/main"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2" name="Freeform 22">
            <a:extLst>
              <a:ext uri="{FF2B5EF4-FFF2-40B4-BE49-F238E27FC236}">
                <a16:creationId xmlns:a16="http://schemas.microsoft.com/office/drawing/2014/main"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Textplatzhalter 2">
            <a:extLst>
              <a:ext uri="{FF2B5EF4-FFF2-40B4-BE49-F238E27FC236}">
                <a16:creationId xmlns:a16="http://schemas.microsoft.com/office/drawing/2014/main"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83612515-B304-4C91-A5E2-817E13DEF46D}" type="datetime2">
              <a:rPr lang="de-CH" noProof="0" smtClean="0"/>
              <a:t>Dienstag, 5. September 2023</a:t>
            </a:fld>
            <a:endParaRPr lang="de-CH"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9" name="Bildplatzhalter 4">
            <a:extLst>
              <a:ext uri="{FF2B5EF4-FFF2-40B4-BE49-F238E27FC236}">
                <a16:creationId xmlns:a16="http://schemas.microsoft.com/office/drawing/2014/main"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12" name="Freeform 34">
            <a:extLst>
              <a:ext uri="{FF2B5EF4-FFF2-40B4-BE49-F238E27FC236}">
                <a16:creationId xmlns:a16="http://schemas.microsoft.com/office/drawing/2014/main"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27624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7C70B1AC-6ABD-4731-ADBE-5EBF533343D9}"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30" name="Medienplatzhalter 28">
            <a:extLst>
              <a:ext uri="{FF2B5EF4-FFF2-40B4-BE49-F238E27FC236}">
                <a16:creationId xmlns:a16="http://schemas.microsoft.com/office/drawing/2014/main"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a:t>Mediaclip durch Klicken auf Symbol hinzufügen</a:t>
            </a:r>
            <a:endParaRPr lang="de-CH" noProof="0" dirty="0"/>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2AE36A4F-B8D8-40FB-8D5B-7DEF4CEAB348}"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Tree>
    <p:extLst>
      <p:ext uri="{BB962C8B-B14F-4D97-AF65-F5344CB8AC3E}">
        <p14:creationId xmlns:p14="http://schemas.microsoft.com/office/powerpoint/2010/main" val="11822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0D638A28-23E3-4570-9292-8C862A32A161}"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a:t>
            </a:fld>
            <a:endParaRPr lang="de-CH" noProof="0" dirty="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6" name="Bildplatzhalter 4">
            <a:extLst>
              <a:ext uri="{FF2B5EF4-FFF2-40B4-BE49-F238E27FC236}">
                <a16:creationId xmlns:a16="http://schemas.microsoft.com/office/drawing/2014/main"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
        <p:nvSpPr>
          <p:cNvPr id="27" name="Textplatzhalter 7">
            <a:extLst>
              <a:ext uri="{FF2B5EF4-FFF2-40B4-BE49-F238E27FC236}">
                <a16:creationId xmlns:a16="http://schemas.microsoft.com/office/drawing/2014/main"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8" name="Inhaltsplatzhalter 10">
            <a:extLst>
              <a:ext uri="{FF2B5EF4-FFF2-40B4-BE49-F238E27FC236}">
                <a16:creationId xmlns:a16="http://schemas.microsoft.com/office/drawing/2014/main"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61038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dirty="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EE810978-A4DE-4E65-9036-2FD008278BDE}" type="datetime2">
              <a:rPr lang="de-CH" noProof="0" smtClean="0"/>
              <a:t>Dienstag, 5. September 2023</a:t>
            </a:fld>
            <a:endParaRPr lang="de-CH" noProof="0"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
        <p:nvSpPr>
          <p:cNvPr id="7" name="Textplatzhalter 8">
            <a:extLst>
              <a:ext uri="{FF2B5EF4-FFF2-40B4-BE49-F238E27FC236}">
                <a16:creationId xmlns:a16="http://schemas.microsoft.com/office/drawing/2014/main"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8" name="Freeform 34">
            <a:extLst>
              <a:ext uri="{FF2B5EF4-FFF2-40B4-BE49-F238E27FC236}">
                <a16:creationId xmlns:a16="http://schemas.microsoft.com/office/drawing/2014/main"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7">
              <a:extLst>
                <a:ext uri="{FF2B5EF4-FFF2-40B4-BE49-F238E27FC236}">
                  <a16:creationId xmlns:a16="http://schemas.microsoft.com/office/drawing/2014/main"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8">
              <a:extLst>
                <a:ext uri="{FF2B5EF4-FFF2-40B4-BE49-F238E27FC236}">
                  <a16:creationId xmlns:a16="http://schemas.microsoft.com/office/drawing/2014/main"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9">
              <a:extLst>
                <a:ext uri="{FF2B5EF4-FFF2-40B4-BE49-F238E27FC236}">
                  <a16:creationId xmlns:a16="http://schemas.microsoft.com/office/drawing/2014/main"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5" name="Freeform 35">
            <a:extLst>
              <a:ext uri="{FF2B5EF4-FFF2-40B4-BE49-F238E27FC236}">
                <a16:creationId xmlns:a16="http://schemas.microsoft.com/office/drawing/2014/main"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6" name="Gruppieren 15">
            <a:extLst>
              <a:ext uri="{FF2B5EF4-FFF2-40B4-BE49-F238E27FC236}">
                <a16:creationId xmlns:a16="http://schemas.microsoft.com/office/drawing/2014/main"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7">
              <a:extLst>
                <a:ext uri="{FF2B5EF4-FFF2-40B4-BE49-F238E27FC236}">
                  <a16:creationId xmlns:a16="http://schemas.microsoft.com/office/drawing/2014/main"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8">
              <a:extLst>
                <a:ext uri="{FF2B5EF4-FFF2-40B4-BE49-F238E27FC236}">
                  <a16:creationId xmlns:a16="http://schemas.microsoft.com/office/drawing/2014/main"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9">
              <a:extLst>
                <a:ext uri="{FF2B5EF4-FFF2-40B4-BE49-F238E27FC236}">
                  <a16:creationId xmlns:a16="http://schemas.microsoft.com/office/drawing/2014/main"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1" name="Freeform 22">
            <a:extLst>
              <a:ext uri="{FF2B5EF4-FFF2-40B4-BE49-F238E27FC236}">
                <a16:creationId xmlns:a16="http://schemas.microsoft.com/office/drawing/2014/main"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Textplatzhalter 2">
            <a:extLst>
              <a:ext uri="{FF2B5EF4-FFF2-40B4-BE49-F238E27FC236}">
                <a16:creationId xmlns:a16="http://schemas.microsoft.com/office/drawing/2014/main"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83798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09283929-85A8-42B6-95EB-16FE0D1ECD32}" type="datetime2">
              <a:rPr lang="de-CH" noProof="0" smtClean="0"/>
              <a:t>Dienstag, 5. September 2023</a:t>
            </a:fld>
            <a:endParaRPr lang="de-CH" noProof="0"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DE" noProof="0"/>
              <a:t>Version Juli 2023</a:t>
            </a:r>
            <a:endParaRPr lang="de-CH" noProof="0"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noProof="0" smtClean="0"/>
              <a:pPr/>
              <a:t>‹#›</a:t>
            </a:fld>
            <a:endParaRPr lang="de-CH" noProof="0"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3C433869-BF65-4182-9BAC-0A3ACDA445E5}"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dirty="0"/>
              <a:t>0</a:t>
            </a:r>
          </a:p>
        </p:txBody>
      </p:sp>
    </p:spTree>
    <p:extLst>
      <p:ext uri="{BB962C8B-B14F-4D97-AF65-F5344CB8AC3E}">
        <p14:creationId xmlns:p14="http://schemas.microsoft.com/office/powerpoint/2010/main" val="42575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DB79B698-0185-4F02-88A9-EB1A85273CDB}"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dirty="0"/>
              <a:t>0.0</a:t>
            </a:r>
          </a:p>
        </p:txBody>
      </p:sp>
    </p:spTree>
    <p:extLst>
      <p:ext uri="{BB962C8B-B14F-4D97-AF65-F5344CB8AC3E}">
        <p14:creationId xmlns:p14="http://schemas.microsoft.com/office/powerpoint/2010/main" val="36213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2C241CDF-31C7-4641-81E5-D4A5E1DF51FE}"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812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88B3DD8-A6FC-412B-A64B-724796A1BC06}"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9105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84BBF17-0E75-4EB3-A21D-3F9ADA5385EF}"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282506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93648A9D-790E-47D5-8462-572E5A56D374}"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6" name="Textplatzhalter 15">
            <a:extLst>
              <a:ext uri="{FF2B5EF4-FFF2-40B4-BE49-F238E27FC236}">
                <a16:creationId xmlns:a16="http://schemas.microsoft.com/office/drawing/2014/main"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dirty="0"/>
              <a:t>Titel hinzufügen</a:t>
            </a:r>
          </a:p>
        </p:txBody>
      </p:sp>
    </p:spTree>
    <p:extLst>
      <p:ext uri="{BB962C8B-B14F-4D97-AF65-F5344CB8AC3E}">
        <p14:creationId xmlns:p14="http://schemas.microsoft.com/office/powerpoint/2010/main" val="2314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F293E155-8A3A-40F2-9338-58D009C0475A}" type="datetime2">
              <a:rPr lang="de-CH" noProof="0" smtClean="0"/>
              <a:t>Dienstag, 5. September 2023</a:t>
            </a:fld>
            <a:endParaRPr lang="de-CH" noProof="0" dirty="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dirty="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a:t>
            </a:fld>
            <a:endParaRPr lang="de-CH" noProof="0" dirty="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a:t>Titelmasterformat durch Klicken bearbeiten</a:t>
            </a:r>
            <a:endParaRPr lang="de-CH" noProof="0" dirty="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Bildplatzhalter 4">
            <a:extLst>
              <a:ext uri="{FF2B5EF4-FFF2-40B4-BE49-F238E27FC236}">
                <a16:creationId xmlns:a16="http://schemas.microsoft.com/office/drawing/2014/main"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dirty="0"/>
          </a:p>
        </p:txBody>
      </p:sp>
    </p:spTree>
    <p:extLst>
      <p:ext uri="{BB962C8B-B14F-4D97-AF65-F5344CB8AC3E}">
        <p14:creationId xmlns:p14="http://schemas.microsoft.com/office/powerpoint/2010/main" val="21861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dirty="0"/>
              <a:t>Inhalt hinzufügen</a:t>
            </a:r>
          </a:p>
          <a:p>
            <a:pPr lvl="1"/>
            <a:r>
              <a:rPr lang="de-CH" dirty="0"/>
              <a:t>Zweite </a:t>
            </a:r>
            <a:r>
              <a:rPr lang="de-CH" noProof="0" dirty="0"/>
              <a:t>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lvl1pPr algn="ctr">
              <a:defRPr/>
            </a:lvl1pPr>
          </a:lstStyle>
          <a:p>
            <a:fld id="{541866A1-AD6E-4153-8007-C942784388C3}" type="datetime2">
              <a:rPr lang="de-CH" smtClean="0"/>
              <a:t>Dienstag, 5. September 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DE"/>
              <a:t>Version Juli 2023</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9" name="Textplatzhalter 8">
            <a:extLst>
              <a:ext uri="{FF2B5EF4-FFF2-40B4-BE49-F238E27FC236}">
                <a16:creationId xmlns:a16="http://schemas.microsoft.com/office/drawing/2014/main"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dirty="0"/>
              <a:t>Kapiteltitel</a:t>
            </a:r>
          </a:p>
        </p:txBody>
      </p:sp>
      <p:sp>
        <p:nvSpPr>
          <p:cNvPr id="7" name="Freeform 34">
            <a:extLst>
              <a:ext uri="{FF2B5EF4-FFF2-40B4-BE49-F238E27FC236}">
                <a16:creationId xmlns:a16="http://schemas.microsoft.com/office/drawing/2014/main"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8" name="Gruppieren 7">
            <a:extLst>
              <a:ext uri="{FF2B5EF4-FFF2-40B4-BE49-F238E27FC236}">
                <a16:creationId xmlns:a16="http://schemas.microsoft.com/office/drawing/2014/main"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1" name="Freeform 27">
              <a:extLst>
                <a:ext uri="{FF2B5EF4-FFF2-40B4-BE49-F238E27FC236}">
                  <a16:creationId xmlns:a16="http://schemas.microsoft.com/office/drawing/2014/main"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8">
              <a:extLst>
                <a:ext uri="{FF2B5EF4-FFF2-40B4-BE49-F238E27FC236}">
                  <a16:creationId xmlns:a16="http://schemas.microsoft.com/office/drawing/2014/main"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9">
              <a:extLst>
                <a:ext uri="{FF2B5EF4-FFF2-40B4-BE49-F238E27FC236}">
                  <a16:creationId xmlns:a16="http://schemas.microsoft.com/office/drawing/2014/main"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4" name="Freeform 35">
            <a:extLst>
              <a:ext uri="{FF2B5EF4-FFF2-40B4-BE49-F238E27FC236}">
                <a16:creationId xmlns:a16="http://schemas.microsoft.com/office/drawing/2014/main"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5" name="Gruppieren 14">
            <a:extLst>
              <a:ext uri="{FF2B5EF4-FFF2-40B4-BE49-F238E27FC236}">
                <a16:creationId xmlns:a16="http://schemas.microsoft.com/office/drawing/2014/main"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7">
              <a:extLst>
                <a:ext uri="{FF2B5EF4-FFF2-40B4-BE49-F238E27FC236}">
                  <a16:creationId xmlns:a16="http://schemas.microsoft.com/office/drawing/2014/main"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8">
              <a:extLst>
                <a:ext uri="{FF2B5EF4-FFF2-40B4-BE49-F238E27FC236}">
                  <a16:creationId xmlns:a16="http://schemas.microsoft.com/office/drawing/2014/main"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9">
              <a:extLst>
                <a:ext uri="{FF2B5EF4-FFF2-40B4-BE49-F238E27FC236}">
                  <a16:creationId xmlns:a16="http://schemas.microsoft.com/office/drawing/2014/main"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0" name="Freeform 22">
            <a:extLst>
              <a:ext uri="{FF2B5EF4-FFF2-40B4-BE49-F238E27FC236}">
                <a16:creationId xmlns:a16="http://schemas.microsoft.com/office/drawing/2014/main"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Textplatzhalter 2">
            <a:extLst>
              <a:ext uri="{FF2B5EF4-FFF2-40B4-BE49-F238E27FC236}">
                <a16:creationId xmlns:a16="http://schemas.microsoft.com/office/drawing/2014/main"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4795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257352" y="7254000"/>
            <a:ext cx="1288353" cy="118800"/>
          </a:xfrm>
          <a:prstGeom prst="rect">
            <a:avLst/>
          </a:prstGeom>
        </p:spPr>
        <p:txBody>
          <a:bodyPr vert="horz" lIns="0" tIns="0" rIns="0" bIns="0" rtlCol="0" anchor="t" anchorCtr="0"/>
          <a:lstStyle>
            <a:lvl1pPr algn="ctr">
              <a:defRPr sz="700">
                <a:solidFill>
                  <a:schemeClr val="tx2"/>
                </a:solidFill>
              </a:defRPr>
            </a:lvl1pPr>
          </a:lstStyle>
          <a:p>
            <a:fld id="{BF5F1898-86D1-4D21-A67B-4394CE010F3F}" type="datetime2">
              <a:rPr lang="de-CH" smtClean="0"/>
              <a:t>Dienstag, 5. September 2023</a:t>
            </a:fld>
            <a:endParaRPr lang="de-CH" dirty="0"/>
          </a:p>
        </p:txBody>
      </p:sp>
      <p:sp>
        <p:nvSpPr>
          <p:cNvPr id="5" name="Fußzeilenplatzhalter 4"/>
          <p:cNvSpPr>
            <a:spLocks noGrp="1"/>
          </p:cNvSpPr>
          <p:nvPr>
            <p:ph type="ftr" sz="quarter" idx="3"/>
          </p:nvPr>
        </p:nvSpPr>
        <p:spPr>
          <a:xfrm>
            <a:off x="3702998" y="7254000"/>
            <a:ext cx="779523" cy="118800"/>
          </a:xfrm>
          <a:prstGeom prst="rect">
            <a:avLst/>
          </a:prstGeom>
        </p:spPr>
        <p:txBody>
          <a:bodyPr vert="horz" lIns="0" tIns="0" rIns="0" bIns="0" rtlCol="0" anchor="t" anchorCtr="0"/>
          <a:lstStyle>
            <a:lvl1pPr algn="l">
              <a:defRPr sz="700">
                <a:solidFill>
                  <a:schemeClr val="tx2"/>
                </a:solidFill>
              </a:defRPr>
            </a:lvl1pPr>
          </a:lstStyle>
          <a:p>
            <a:r>
              <a:rPr lang="de-DE" noProof="0"/>
              <a:t>Version Juli 2023</a:t>
            </a:r>
            <a:endParaRPr lang="de-CH" noProof="0" dirty="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a:t>
            </a:fld>
            <a:endParaRPr lang="de-CH" noProof="0"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dirty="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id="{49DCC6E7-1E58-1819-219B-EB780D48955B}"/>
              </a:ext>
            </a:extLst>
          </p:cNvPr>
          <p:cNvSpPr txBox="1"/>
          <p:nvPr userDrawn="1"/>
        </p:nvSpPr>
        <p:spPr>
          <a:xfrm>
            <a:off x="4639814" y="7254000"/>
            <a:ext cx="1477420" cy="107722"/>
          </a:xfrm>
          <a:prstGeom prst="rect">
            <a:avLst/>
          </a:prstGeom>
          <a:noFill/>
        </p:spPr>
        <p:txBody>
          <a:bodyPr wrap="square" lIns="0" tIns="0" rIns="0" bIns="0" rtlCol="0">
            <a:spAutoFit/>
          </a:bodyPr>
          <a:lstStyle/>
          <a:p>
            <a:r>
              <a:rPr lang="de-CH" sz="700" noProof="0" dirty="0">
                <a:solidFill>
                  <a:schemeClr val="tx2"/>
                </a:solidFill>
              </a:rPr>
              <a:t>© GVB (Gebäudeversicherung Bern)</a:t>
            </a:r>
          </a:p>
        </p:txBody>
      </p:sp>
      <p:pic>
        <p:nvPicPr>
          <p:cNvPr id="15" name="Grafik 14">
            <a:extLst>
              <a:ext uri="{FF2B5EF4-FFF2-40B4-BE49-F238E27FC236}">
                <a16:creationId xmlns:a16="http://schemas.microsoft.com/office/drawing/2014/main"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7" name="Grafik 16">
            <a:extLst>
              <a:ext uri="{FF2B5EF4-FFF2-40B4-BE49-F238E27FC236}">
                <a16:creationId xmlns:a16="http://schemas.microsoft.com/office/drawing/2014/main" id="{9B011F1F-174B-A519-8332-02C127EAD52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7719" y="7218605"/>
            <a:ext cx="1000800" cy="157151"/>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dt="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dTDof74P2o"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ideo" Target="https://www.youtube.com/embed/BOXh7VVQe5U"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nterest.de/SuseMusestunde/lapbook-ideen/"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7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1.1</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0866"/>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6282011" y="5724053"/>
            <a:ext cx="1903552" cy="933417"/>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de-CH" b="1" dirty="0">
                <a:solidFill>
                  <a:schemeClr val="bg1"/>
                </a:solidFill>
              </a:rPr>
              <a:t>ACHTUNG!</a:t>
            </a:r>
          </a:p>
          <a:p>
            <a:pPr algn="ctr"/>
            <a:r>
              <a:rPr lang="de-DE" sz="1000" dirty="0">
                <a:solidFill>
                  <a:schemeClr val="bg1"/>
                </a:solidFill>
              </a:rPr>
              <a:t>Fragt immer eine erwachsene Person, wenn ihr die Experimente wiederholen wollt!</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Experimente mit der Kerze</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225342"/>
          </a:xfrm>
        </p:spPr>
        <p:txBody>
          <a:bodyPr/>
          <a:lstStyle/>
          <a:p>
            <a:endParaRPr lang="de-DE" sz="1100" noProof="0" dirty="0"/>
          </a:p>
          <a:p>
            <a:endParaRPr lang="de-DE" sz="1100" b="1" dirty="0"/>
          </a:p>
          <a:p>
            <a:endParaRPr lang="de-DE" sz="1100" b="1" noProof="0" dirty="0"/>
          </a:p>
          <a:p>
            <a:endParaRPr lang="de-DE" sz="1100" b="1" dirty="0"/>
          </a:p>
          <a:p>
            <a:endParaRPr lang="de-DE" sz="1100" b="1" noProof="0" dirty="0"/>
          </a:p>
          <a:p>
            <a:endParaRPr lang="de-DE" sz="1100" b="1" dirty="0"/>
          </a:p>
          <a:p>
            <a:endParaRPr lang="de-DE" sz="1100" b="1" noProof="0" dirty="0"/>
          </a:p>
          <a:p>
            <a:endParaRPr lang="de-DE" sz="1100" b="1" dirty="0"/>
          </a:p>
          <a:p>
            <a:endParaRPr lang="de-DE" sz="1100" b="1" noProof="0" dirty="0"/>
          </a:p>
          <a:p>
            <a:endParaRPr lang="de-CH" b="1" noProof="0" dirty="0"/>
          </a:p>
          <a:p>
            <a:endParaRPr lang="de-CH" b="1" dirty="0"/>
          </a:p>
          <a:p>
            <a:endParaRPr lang="de-CH" b="1" noProof="0" dirty="0"/>
          </a:p>
          <a:p>
            <a:endParaRPr lang="de-CH" b="1" dirty="0"/>
          </a:p>
          <a:p>
            <a:r>
              <a:rPr lang="de-CH" b="1" noProof="0" dirty="0"/>
              <a:t>Feuer und Flamme</a:t>
            </a:r>
          </a:p>
          <a:p>
            <a:r>
              <a:rPr lang="de-CH" sz="1100" dirty="0"/>
              <a:t>Eine Flamme ist hell und heiss. Doch welche Farbe hat sie wirklich? Und was brennt eigentlich genau, wenn man eine Kerze anzündet?</a:t>
            </a:r>
          </a:p>
          <a:p>
            <a:r>
              <a:rPr lang="de-CH" sz="1100" dirty="0"/>
              <a:t> </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dirty="0"/>
              <a:t>Die Flamme</a:t>
            </a:r>
            <a:endParaRPr lang="de-CH" noProof="0" dirty="0"/>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16" name="Grafik 15">
            <a:extLst>
              <a:ext uri="{FF2B5EF4-FFF2-40B4-BE49-F238E27FC236}">
                <a16:creationId xmlns:a16="http://schemas.microsoft.com/office/drawing/2014/main" id="{6BB0D68C-3778-2C1C-98DF-72EF5D3C1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30" y="1145971"/>
            <a:ext cx="1739327" cy="1739327"/>
          </a:xfrm>
          <a:prstGeom prst="rect">
            <a:avLst/>
          </a:prstGeom>
        </p:spPr>
      </p:pic>
      <p:sp>
        <p:nvSpPr>
          <p:cNvPr id="18" name="Sprechblase: rechteckig 15">
            <a:extLst>
              <a:ext uri="{FF2B5EF4-FFF2-40B4-BE49-F238E27FC236}">
                <a16:creationId xmlns:a16="http://schemas.microsoft.com/office/drawing/2014/main" id="{DFB3A577-FC3A-BA3D-212E-AB97A2AD973D}"/>
              </a:ext>
            </a:extLst>
          </p:cNvPr>
          <p:cNvSpPr/>
          <p:nvPr/>
        </p:nvSpPr>
        <p:spPr>
          <a:xfrm>
            <a:off x="2364050" y="1514383"/>
            <a:ext cx="2676263" cy="1370916"/>
          </a:xfrm>
          <a:prstGeom prst="wedgeRectCallout">
            <a:avLst>
              <a:gd name="adj1" fmla="val -70823"/>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de-CH" sz="1400" b="1" dirty="0">
                <a:solidFill>
                  <a:schemeClr val="bg1"/>
                </a:solidFill>
              </a:rPr>
              <a:t>Hallo Kinder</a:t>
            </a:r>
          </a:p>
          <a:p>
            <a:r>
              <a:rPr lang="de-CH" sz="1000" dirty="0">
                <a:solidFill>
                  <a:schemeClr val="bg1"/>
                </a:solidFill>
              </a:rPr>
              <a:t>Ich bin </a:t>
            </a:r>
            <a:r>
              <a:rPr lang="de-CH" sz="1000" dirty="0" err="1">
                <a:solidFill>
                  <a:schemeClr val="bg1"/>
                </a:solidFill>
              </a:rPr>
              <a:t>Flämmli</a:t>
            </a:r>
            <a:r>
              <a:rPr lang="de-CH" sz="1000" dirty="0">
                <a:solidFill>
                  <a:schemeClr val="bg1"/>
                </a:solidFill>
              </a:rPr>
              <a:t> und werde euch durch das Thema Feuer begleiten. </a:t>
            </a:r>
          </a:p>
          <a:p>
            <a:r>
              <a:rPr lang="de-DE" sz="1000" dirty="0">
                <a:solidFill>
                  <a:schemeClr val="bg1"/>
                </a:solidFill>
              </a:rPr>
              <a:t>Als erstes werdet ihr nun ein wenig mehr über mich erfahren. Dabei müsst ihr aber gut Acht geben, denn ich bin heiss und kann andere Materialien entzünden!</a:t>
            </a:r>
          </a:p>
        </p:txBody>
      </p:sp>
      <p:pic>
        <p:nvPicPr>
          <p:cNvPr id="20" name="Grafik 19">
            <a:extLst>
              <a:ext uri="{FF2B5EF4-FFF2-40B4-BE49-F238E27FC236}">
                <a16:creationId xmlns:a16="http://schemas.microsoft.com/office/drawing/2014/main" id="{A1DA0276-05C8-0103-7FD6-AFBFD80FE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95580" y="5384817"/>
            <a:ext cx="1452174" cy="1452174"/>
          </a:xfrm>
          <a:prstGeom prst="rect">
            <a:avLst/>
          </a:prstGeom>
        </p:spPr>
      </p:pic>
      <p:sp>
        <p:nvSpPr>
          <p:cNvPr id="21" name="Sprechblase: rechteckig 16">
            <a:extLst>
              <a:ext uri="{FF2B5EF4-FFF2-40B4-BE49-F238E27FC236}">
                <a16:creationId xmlns:a16="http://schemas.microsoft.com/office/drawing/2014/main" id="{FA3A216B-0F47-470B-467B-1D1C01E57780}"/>
              </a:ext>
            </a:extLst>
          </p:cNvPr>
          <p:cNvSpPr/>
          <p:nvPr/>
        </p:nvSpPr>
        <p:spPr>
          <a:xfrm>
            <a:off x="2443121" y="5058011"/>
            <a:ext cx="2061668" cy="666042"/>
          </a:xfrm>
          <a:prstGeom prst="wedgeRectCallout">
            <a:avLst>
              <a:gd name="adj1" fmla="val -69028"/>
              <a:gd name="adj2" fmla="val -3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Auf der rechten Seite habt ihr Platz, um die zwei Fragen zu beantworten.</a:t>
            </a:r>
          </a:p>
        </p:txBody>
      </p:sp>
      <p:graphicFrame>
        <p:nvGraphicFramePr>
          <p:cNvPr id="23"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4123685895"/>
              </p:ext>
            </p:extLst>
          </p:nvPr>
        </p:nvGraphicFramePr>
        <p:xfrm>
          <a:off x="5657800" y="1514382"/>
          <a:ext cx="4608513" cy="192816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167978">
                <a:tc>
                  <a:txBody>
                    <a:bodyPr/>
                    <a:lstStyle/>
                    <a:p>
                      <a:r>
                        <a:rPr lang="de-CH" sz="1400" b="1" dirty="0"/>
                        <a:t>Meine Antwort:</a:t>
                      </a:r>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226181">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26181">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bl>
          </a:graphicData>
        </a:graphic>
      </p:graphicFrame>
      <p:pic>
        <p:nvPicPr>
          <p:cNvPr id="24" name="Grafik 23">
            <a:extLst>
              <a:ext uri="{FF2B5EF4-FFF2-40B4-BE49-F238E27FC236}">
                <a16:creationId xmlns:a16="http://schemas.microsoft.com/office/drawing/2014/main" id="{DF16B744-B50B-1027-9118-38493A0209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00" y="3642967"/>
            <a:ext cx="1366839" cy="1366839"/>
          </a:xfrm>
          <a:prstGeom prst="rect">
            <a:avLst/>
          </a:prstGeom>
        </p:spPr>
      </p:pic>
      <p:sp>
        <p:nvSpPr>
          <p:cNvPr id="26" name="Sprechblase: rechteckig 15">
            <a:extLst>
              <a:ext uri="{FF2B5EF4-FFF2-40B4-BE49-F238E27FC236}">
                <a16:creationId xmlns:a16="http://schemas.microsoft.com/office/drawing/2014/main" id="{DFB3A577-FC3A-BA3D-212E-AB97A2AD973D}"/>
              </a:ext>
            </a:extLst>
          </p:cNvPr>
          <p:cNvSpPr/>
          <p:nvPr/>
        </p:nvSpPr>
        <p:spPr>
          <a:xfrm>
            <a:off x="7561346" y="3742808"/>
            <a:ext cx="2676263" cy="973133"/>
          </a:xfrm>
          <a:prstGeom prst="wedgeRectCallout">
            <a:avLst>
              <a:gd name="adj1" fmla="val -70823"/>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dirty="0">
                <a:solidFill>
                  <a:schemeClr val="bg1"/>
                </a:solidFill>
              </a:rPr>
              <a:t>Bevor ihr eure Antwort durch Experimente kontrollieren könnt, müssen wir</a:t>
            </a:r>
            <a:r>
              <a:rPr lang="de-CH" sz="1000" dirty="0">
                <a:solidFill>
                  <a:schemeClr val="bg1"/>
                </a:solidFill>
              </a:rPr>
              <a:t> uns</a:t>
            </a:r>
            <a:r>
              <a:rPr lang="de-DE" sz="1000" dirty="0">
                <a:solidFill>
                  <a:schemeClr val="bg1"/>
                </a:solidFill>
              </a:rPr>
              <a:t> zusammen die</a:t>
            </a:r>
            <a:r>
              <a:rPr lang="de-CH" sz="1000" dirty="0">
                <a:solidFill>
                  <a:schemeClr val="bg1"/>
                </a:solidFill>
              </a:rPr>
              <a:t> Sicherheitsr</a:t>
            </a:r>
            <a:r>
              <a:rPr lang="de-DE" sz="1000" dirty="0" err="1">
                <a:solidFill>
                  <a:schemeClr val="bg1"/>
                </a:solidFill>
              </a:rPr>
              <a:t>egeln</a:t>
            </a:r>
            <a:r>
              <a:rPr lang="de-DE" sz="1000" dirty="0">
                <a:solidFill>
                  <a:schemeClr val="bg1"/>
                </a:solidFill>
              </a:rPr>
              <a:t> </a:t>
            </a:r>
            <a:r>
              <a:rPr lang="de-CH" sz="1000" dirty="0">
                <a:solidFill>
                  <a:schemeClr val="bg1"/>
                </a:solidFill>
              </a:rPr>
              <a:t>ansehen</a:t>
            </a:r>
            <a:r>
              <a:rPr lang="de-DE" sz="1000" dirty="0">
                <a:solidFill>
                  <a:schemeClr val="bg1"/>
                </a:solidFill>
              </a:rPr>
              <a:t>. Dies</a:t>
            </a:r>
            <a:r>
              <a:rPr lang="de-CH" sz="1000" dirty="0">
                <a:solidFill>
                  <a:schemeClr val="bg1"/>
                </a:solidFill>
              </a:rPr>
              <a:t>e sind</a:t>
            </a:r>
            <a:r>
              <a:rPr lang="de-DE" sz="1000" dirty="0">
                <a:solidFill>
                  <a:schemeClr val="bg1"/>
                </a:solidFill>
              </a:rPr>
              <a:t> sehr wichtig, damit keine Unfälle passieren.</a:t>
            </a:r>
          </a:p>
          <a:p>
            <a:endParaRPr lang="de-DE" sz="1000" dirty="0">
              <a:solidFill>
                <a:schemeClr val="bg1"/>
              </a:solidFill>
            </a:endParaRPr>
          </a:p>
        </p:txBody>
      </p:sp>
      <p:pic>
        <p:nvPicPr>
          <p:cNvPr id="19"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199" y="4670740"/>
            <a:ext cx="1428153" cy="1428153"/>
          </a:xfrm>
          <a:prstGeom prst="rect">
            <a:avLst/>
          </a:prstGeom>
        </p:spPr>
      </p:pic>
    </p:spTree>
    <p:extLst>
      <p:ext uri="{BB962C8B-B14F-4D97-AF65-F5344CB8AC3E}">
        <p14:creationId xmlns:p14="http://schemas.microsoft.com/office/powerpoint/2010/main" val="100664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1.2</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11</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noProof="0" dirty="0"/>
              <a:t>Geschichte des Feuers</a:t>
            </a:r>
          </a:p>
        </p:txBody>
      </p:sp>
      <p:sp>
        <p:nvSpPr>
          <p:cNvPr id="4" name="Textplatzhalter 3"/>
          <p:cNvSpPr>
            <a:spLocks noGrp="1"/>
          </p:cNvSpPr>
          <p:nvPr>
            <p:ph type="body" sz="quarter" idx="14"/>
          </p:nvPr>
        </p:nvSpPr>
        <p:spPr/>
        <p:txBody>
          <a:bodyPr/>
          <a:lstStyle/>
          <a:p>
            <a:r>
              <a:rPr lang="de-DE" dirty="0"/>
              <a:t>1.2</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217346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3802095086"/>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5-6 Lektionen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Folien 14, 17-20</a:t>
                      </a:r>
                    </a:p>
                    <a:p>
                      <a:pPr marL="223200" indent="-223200">
                        <a:buFont typeface="Arial" panose="020B0604020202020204" pitchFamily="34" charset="0"/>
                        <a:buChar char="•"/>
                      </a:pPr>
                      <a:r>
                        <a:rPr lang="de-CH" sz="1100" dirty="0"/>
                        <a:t>A2</a:t>
                      </a:r>
                      <a:r>
                        <a:rPr lang="de-CH" sz="1100" baseline="0" dirty="0"/>
                        <a:t>-Blätter und Materialien für </a:t>
                      </a:r>
                      <a:r>
                        <a:rPr lang="de-CH" sz="1100" baseline="0" dirty="0" err="1"/>
                        <a:t>Lapbook</a:t>
                      </a:r>
                      <a:r>
                        <a:rPr lang="de-CH" sz="1100" dirty="0"/>
                        <a:t> (farbige</a:t>
                      </a:r>
                      <a:r>
                        <a:rPr lang="de-CH" sz="1100" baseline="0" dirty="0"/>
                        <a:t> Blätter, Stifte, Leim, Scheren, evtl. Vorlagen aus dem Internet oder aus Literatur)</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keine</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1.2</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12</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520280"/>
          </a:xfrm>
        </p:spPr>
        <p:txBody>
          <a:bodyPr/>
          <a:lstStyle/>
          <a:p>
            <a:r>
              <a:rPr lang="de-CH" sz="1400" b="1" noProof="0" dirty="0"/>
              <a:t>Lernziele (Inhaltlich)</a:t>
            </a:r>
          </a:p>
          <a:p>
            <a:endParaRPr lang="de-CH" noProof="0" dirty="0"/>
          </a:p>
          <a:p>
            <a:r>
              <a:rPr lang="de-CH" dirty="0"/>
              <a:t>Die Schülerinnen und Schüler können zwei Methoden, wie Feuer früher gemacht wurde, benennen und in eigenen Worten beschreiben.</a:t>
            </a:r>
          </a:p>
          <a:p>
            <a:endParaRPr lang="de-CH" sz="600" dirty="0"/>
          </a:p>
          <a:p>
            <a:r>
              <a:rPr lang="de-DE" dirty="0"/>
              <a:t>Die </a:t>
            </a:r>
            <a:r>
              <a:rPr lang="de-CH" dirty="0"/>
              <a:t>Schülerinnen und Schüler</a:t>
            </a:r>
            <a:r>
              <a:rPr lang="de-DE" dirty="0"/>
              <a:t> können drei Entwicklungen beschreiben, welche durch das Feuer ermöglicht wurden.</a:t>
            </a:r>
          </a:p>
          <a:p>
            <a:endParaRPr lang="de-DE" sz="800" dirty="0"/>
          </a:p>
          <a:p>
            <a:r>
              <a:rPr lang="de-DE" dirty="0"/>
              <a:t>(NMG 9.2e)</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499917"/>
            <a:ext cx="2228400" cy="1715907"/>
          </a:xfrm>
        </p:spPr>
        <p:txBody>
          <a:bodyPr/>
          <a:lstStyle/>
          <a:p>
            <a:r>
              <a:rPr lang="de-CH" sz="1400" b="1" noProof="0" dirty="0"/>
              <a:t>Lernziel (überfachlich)</a:t>
            </a:r>
          </a:p>
          <a:p>
            <a:endParaRPr lang="de-CH" noProof="0" dirty="0"/>
          </a:p>
          <a:p>
            <a:r>
              <a:rPr lang="de-CH" dirty="0"/>
              <a:t>Die Schülerinnen und Schüler können Informationen aus Texten aufarbeiten und anderen näher bringen.</a:t>
            </a:r>
          </a:p>
          <a:p>
            <a:endParaRPr lang="de-CH" noProof="0" dirty="0"/>
          </a:p>
          <a:p>
            <a:r>
              <a:rPr lang="de-DE" dirty="0"/>
              <a:t>(</a:t>
            </a:r>
            <a:r>
              <a:rPr lang="de-CH" dirty="0"/>
              <a:t>M</a:t>
            </a:r>
            <a:r>
              <a:rPr lang="de-DE" dirty="0" err="1"/>
              <a:t>eth</a:t>
            </a:r>
            <a:r>
              <a:rPr lang="de-CH" dirty="0"/>
              <a:t>odische </a:t>
            </a:r>
            <a:r>
              <a:rPr lang="de-DE" dirty="0"/>
              <a:t>Komp</a:t>
            </a:r>
            <a:r>
              <a:rPr lang="de-CH" dirty="0"/>
              <a:t>etenz</a:t>
            </a:r>
            <a:r>
              <a:rPr lang="de-DE" dirty="0"/>
              <a:t>: </a:t>
            </a:r>
            <a:r>
              <a:rPr lang="de-DE" dirty="0" err="1"/>
              <a:t>Inform</a:t>
            </a:r>
            <a:r>
              <a:rPr lang="de-CH" dirty="0"/>
              <a:t>ationen</a:t>
            </a:r>
            <a:r>
              <a:rPr lang="de-DE" dirty="0"/>
              <a:t> nutzen)</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Geschichte des Feuers</a:t>
            </a:r>
            <a:endParaRPr lang="de-CH" noProof="0" dirty="0"/>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122196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1.2</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13</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noProof="0" dirty="0"/>
              <a:t>Geschichte des Feuers</a:t>
            </a:r>
          </a:p>
          <a:p>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74188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14</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23952" y="1380249"/>
            <a:ext cx="2187849" cy="910745"/>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Wie kam das Feuer zum Menschen?</a:t>
            </a:r>
          </a:p>
          <a:p>
            <a:endParaRPr lang="de-CH" sz="1000" dirty="0">
              <a:solidFill>
                <a:schemeClr val="bg1"/>
              </a:solidFill>
            </a:endParaRPr>
          </a:p>
          <a:p>
            <a:r>
              <a:rPr lang="de-DE" sz="1000" dirty="0">
                <a:solidFill>
                  <a:schemeClr val="bg1"/>
                </a:solidFill>
              </a:rPr>
              <a:t>Welche Nutzen hat der Mensch aus dem Feuer gezogen?</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Feuer in der Steinzeit</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801406"/>
          </a:xfrm>
        </p:spPr>
        <p:txBody>
          <a:bodyPr/>
          <a:lstStyle/>
          <a:p>
            <a:r>
              <a:rPr lang="de-CH" sz="1100" noProof="0" dirty="0"/>
              <a:t>Lest den Text. </a:t>
            </a:r>
            <a:r>
              <a:rPr lang="de-DE" sz="1100" noProof="0" dirty="0"/>
              <a:t>Beantwortet die Fragen von </a:t>
            </a:r>
            <a:r>
              <a:rPr lang="de-DE" sz="1100" noProof="0" dirty="0" err="1"/>
              <a:t>Flämmli</a:t>
            </a:r>
            <a:r>
              <a:rPr lang="de-DE" sz="1100" noProof="0" dirty="0"/>
              <a:t> auf der rechten Seite.</a:t>
            </a:r>
            <a:endParaRPr lang="de-CH" sz="1100" noProof="0" dirty="0"/>
          </a:p>
          <a:p>
            <a:endParaRPr lang="de-CH" sz="1100" noProof="0" dirty="0"/>
          </a:p>
          <a:p>
            <a:r>
              <a:rPr lang="de-CH" b="1" noProof="0" dirty="0"/>
              <a:t>Feuer in der Steinzeit</a:t>
            </a:r>
          </a:p>
          <a:p>
            <a:r>
              <a:rPr lang="de-CH" sz="1100" dirty="0"/>
              <a:t>Feuer ist so alt wie die Erde selbst und älter als die Menschheit. Archäologische Funde in Höhlen deuten darauf hin, dass die Steinzeitmenschen schon vor etwa 1,5 Millionen Jahren Feuerstellen hatten. Damals konnte man aber nicht einfach selbst ein Feuer entzünden. Feuer kam vor, wenn Vulkane ausbrachen oder ein Blitz einschlug, zum Beispiel in einen Baum. Den Steinzeitmenschen muss es gelungen sein, etwas Feuer oder Glut zu ihren Lagern mitzunehmen. Dadurch wurde ihr Leben angenehmer und sicherer: Das Feuer bot ihnen nach Sonnenuntergang Licht und Wärme und beschützte sie ausserdem vor wilden Tieren.</a:t>
            </a:r>
          </a:p>
          <a:p>
            <a:r>
              <a:rPr lang="de-CH" sz="1100" dirty="0"/>
              <a:t> </a:t>
            </a:r>
          </a:p>
          <a:p>
            <a:r>
              <a:rPr lang="de-CH" sz="1100" dirty="0"/>
              <a:t>Mit dem Feuer in den Lagerstellen kam auch das Kochen auf. Zuvor assen die Steinzeitmenschen alles roh. Auf ihrem Speiseplan standen vor allem Früchte, Beeren, Pilze, Wurzeln und Fleisch. Wenn sie das Fleisch über dem Feuer brieten, schmeckte es besser und war leichter verdaulich. Ausserdem wurden die Menschen weniger krank, weil das Erhitzen Krankheitserreger im Essen abtötet. Mit der gekochten Nahrung konnten die Menschen mehr Energie aufnehmen und wurden leistungsfähiger. Das half ihnen bei der Suche nach Nahrung oder beim Kampf gegen Tiere. </a:t>
            </a:r>
          </a:p>
          <a:p>
            <a:r>
              <a:rPr lang="de-CH" sz="1100" dirty="0"/>
              <a:t> </a:t>
            </a:r>
          </a:p>
          <a:p>
            <a:r>
              <a:rPr lang="de-CH" sz="1100" dirty="0"/>
              <a:t>Bis die Menschen selbst Feuer machen konnten, verging jedoch eine lange Zeit. Man geht davon aus, dass dies vor etwa 32 000 Jahren der Fall war. Es sind zwei Arten überliefert, wie man früher Feuer machte: das Feuerschlagen mit Feuersteinen und das Feuerbohren mit einem Holzstab. </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2959067009"/>
              </p:ext>
            </p:extLst>
          </p:nvPr>
        </p:nvGraphicFramePr>
        <p:xfrm>
          <a:off x="5623952" y="3004637"/>
          <a:ext cx="4608513" cy="293544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r>
                        <a:rPr lang="de-CH" sz="1400" b="1" dirty="0"/>
                        <a:t>Meine Antwort:</a:t>
                      </a:r>
                    </a:p>
                  </a:txBody>
                  <a:tcPr marL="0" marR="0" marT="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64565"/>
                  </a:ext>
                </a:extLst>
              </a:tr>
              <a:tr h="0">
                <a:tc>
                  <a:txBody>
                    <a:bodyPr/>
                    <a:lstStyle/>
                    <a:p>
                      <a:endParaRPr lang="de-CH" sz="1400" dirty="0"/>
                    </a:p>
                  </a:txBody>
                  <a:tcPr marL="0" marR="0" marT="61200" marB="6120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41379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6" name="Textfeld 15">
            <a:extLst>
              <a:ext uri="{FF2B5EF4-FFF2-40B4-BE49-F238E27FC236}">
                <a16:creationId xmlns:a16="http://schemas.microsoft.com/office/drawing/2014/main" id="{471E9873-0E42-C02E-4172-9DEFE599D6C4}"/>
              </a:ext>
            </a:extLst>
          </p:cNvPr>
          <p:cNvSpPr txBox="1"/>
          <p:nvPr/>
        </p:nvSpPr>
        <p:spPr>
          <a:xfrm>
            <a:off x="431801" y="5746296"/>
            <a:ext cx="4801434" cy="1129885"/>
          </a:xfrm>
          <a:prstGeom prst="rect">
            <a:avLst/>
          </a:prstGeom>
          <a:solidFill>
            <a:schemeClr val="accent3">
              <a:alpha val="40000"/>
            </a:schemeClr>
          </a:solidFill>
        </p:spPr>
        <p:txBody>
          <a:bodyPr wrap="square" lIns="104400" tIns="68400" rIns="104400" bIns="68400" rtlCol="0">
            <a:noAutofit/>
          </a:bodyPr>
          <a:lstStyle/>
          <a:p>
            <a:r>
              <a:rPr lang="de-CH" b="1" dirty="0"/>
              <a:t>Worterklärungen</a:t>
            </a:r>
          </a:p>
          <a:p>
            <a:endParaRPr lang="de-CH" sz="400" dirty="0"/>
          </a:p>
          <a:p>
            <a:r>
              <a:rPr lang="de-CH" sz="1000" b="1" dirty="0"/>
              <a:t>Archäologische Funde</a:t>
            </a:r>
            <a:r>
              <a:rPr lang="de-CH" sz="1000" dirty="0"/>
              <a:t>: Gegenstände aus früheren Zeiten, welche durch Ausgrabungen oder Zufall gefunden werden</a:t>
            </a:r>
          </a:p>
          <a:p>
            <a:endParaRPr lang="de-CH" sz="400" dirty="0"/>
          </a:p>
          <a:p>
            <a:r>
              <a:rPr lang="de-CH" sz="1000" b="1" dirty="0"/>
              <a:t>Krankheitserreger</a:t>
            </a:r>
            <a:r>
              <a:rPr lang="de-DE" sz="1000" b="1" dirty="0"/>
              <a:t>:</a:t>
            </a:r>
            <a:r>
              <a:rPr lang="de-DE" sz="1000" dirty="0"/>
              <a:t> ganz kleine Lebewesen, welche ein anderes Lebewesen krank machen können</a:t>
            </a:r>
            <a:endParaRPr lang="de-CH" sz="1000" dirty="0"/>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06185" y="1099308"/>
            <a:ext cx="1428153" cy="1428153"/>
          </a:xfrm>
          <a:prstGeom prst="rect">
            <a:avLst/>
          </a:prstGeom>
        </p:spPr>
      </p:pic>
    </p:spTree>
    <p:extLst>
      <p:ext uri="{BB962C8B-B14F-4D97-AF65-F5344CB8AC3E}">
        <p14:creationId xmlns:p14="http://schemas.microsoft.com/office/powerpoint/2010/main" val="400405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1F7D5181-80EA-E060-415B-FC5E1D8EB7C3}"/>
              </a:ext>
            </a:extLst>
          </p:cNvPr>
          <p:cNvSpPr>
            <a:spLocks noGrp="1"/>
          </p:cNvSpPr>
          <p:nvPr>
            <p:ph type="title"/>
          </p:nvPr>
        </p:nvSpPr>
        <p:spPr>
          <a:xfrm>
            <a:off x="435074" y="622130"/>
            <a:ext cx="8583240" cy="529415"/>
          </a:xfrm>
        </p:spPr>
        <p:txBody>
          <a:bodyPr/>
          <a:lstStyle/>
          <a:p>
            <a:r>
              <a:rPr lang="de-CH" noProof="0" dirty="0"/>
              <a:t>Wie machten die Steinzeitmenschen Feuer? </a:t>
            </a:r>
            <a:r>
              <a:rPr lang="de-CH" sz="1600" dirty="0"/>
              <a:t>Methode 1</a:t>
            </a:r>
            <a:endParaRPr lang="de-CH" sz="1600" noProof="0" dirty="0"/>
          </a:p>
        </p:txBody>
      </p:sp>
      <p:sp>
        <p:nvSpPr>
          <p:cNvPr id="5" name="Foliennummernplatzhalter 4">
            <a:extLst>
              <a:ext uri="{FF2B5EF4-FFF2-40B4-BE49-F238E27FC236}">
                <a16:creationId xmlns:a16="http://schemas.microsoft.com/office/drawing/2014/main" id="{BF3C4BBD-64ED-E70B-985D-594C7907E147}"/>
              </a:ext>
            </a:extLst>
          </p:cNvPr>
          <p:cNvSpPr>
            <a:spLocks noGrp="1"/>
          </p:cNvSpPr>
          <p:nvPr>
            <p:ph type="sldNum" sz="quarter" idx="16"/>
          </p:nvPr>
        </p:nvSpPr>
        <p:spPr/>
        <p:txBody>
          <a:bodyPr/>
          <a:lstStyle/>
          <a:p>
            <a:fld id="{442AD375-037F-43D0-B059-5172DA06796A}" type="slidenum">
              <a:rPr lang="de-CH" smtClean="0"/>
              <a:pPr/>
              <a:t>15</a:t>
            </a:fld>
            <a:endParaRPr lang="de-CH" dirty="0"/>
          </a:p>
        </p:txBody>
      </p:sp>
      <p:sp>
        <p:nvSpPr>
          <p:cNvPr id="14" name="Inhaltsplatzhalter 13">
            <a:extLst>
              <a:ext uri="{FF2B5EF4-FFF2-40B4-BE49-F238E27FC236}">
                <a16:creationId xmlns:a16="http://schemas.microsoft.com/office/drawing/2014/main" id="{07041874-EF4A-7D82-D23F-782747858158}"/>
              </a:ext>
            </a:extLst>
          </p:cNvPr>
          <p:cNvSpPr>
            <a:spLocks noGrp="1"/>
          </p:cNvSpPr>
          <p:nvPr>
            <p:ph sz="quarter" idx="17"/>
          </p:nvPr>
        </p:nvSpPr>
        <p:spPr>
          <a:xfrm>
            <a:off x="430212" y="6048000"/>
            <a:ext cx="5779789" cy="854592"/>
          </a:xfrm>
        </p:spPr>
        <p:txBody>
          <a:bodyPr/>
          <a:lstStyle/>
          <a:p>
            <a:r>
              <a:rPr lang="de-DE" dirty="0"/>
              <a:t>Feuer machen wie in der Steinzeit</a:t>
            </a:r>
          </a:p>
          <a:p>
            <a:r>
              <a:rPr lang="de-DE" dirty="0" err="1"/>
              <a:t>NeanderthalMuseum</a:t>
            </a:r>
            <a:r>
              <a:rPr lang="de-DE" dirty="0"/>
              <a:t>, 26.8.2020</a:t>
            </a:r>
            <a:endParaRPr lang="de-CH" dirty="0"/>
          </a:p>
          <a:p>
            <a:endParaRPr lang="de-CH" dirty="0"/>
          </a:p>
          <a:p>
            <a:r>
              <a:rPr lang="de-CH" dirty="0"/>
              <a:t>Mit Markasit, Feuerstein und Zunderschwamm entfachen wir hier im Höhlenraum ein kleines Feuer.</a:t>
            </a:r>
            <a:endParaRPr lang="de-CH" noProof="0" dirty="0"/>
          </a:p>
        </p:txBody>
      </p:sp>
      <p:sp>
        <p:nvSpPr>
          <p:cNvPr id="15" name="Textplatzhalter 14">
            <a:extLst>
              <a:ext uri="{FF2B5EF4-FFF2-40B4-BE49-F238E27FC236}">
                <a16:creationId xmlns:a16="http://schemas.microsoft.com/office/drawing/2014/main" id="{8C53D3CA-BC2C-D5F3-2378-EB4FA8835E14}"/>
              </a:ext>
            </a:extLst>
          </p:cNvPr>
          <p:cNvSpPr>
            <a:spLocks noGrp="1"/>
          </p:cNvSpPr>
          <p:nvPr>
            <p:ph type="body" sz="quarter" idx="18"/>
          </p:nvPr>
        </p:nvSpPr>
        <p:spPr/>
        <p:txBody>
          <a:bodyPr/>
          <a:lstStyle/>
          <a:p>
            <a:r>
              <a:rPr lang="de-CH" noProof="0" dirty="0"/>
              <a:t>Geschichte des Feuers</a:t>
            </a:r>
          </a:p>
        </p:txBody>
      </p:sp>
      <p:sp>
        <p:nvSpPr>
          <p:cNvPr id="16" name="Textplatzhalter 15">
            <a:extLst>
              <a:ext uri="{FF2B5EF4-FFF2-40B4-BE49-F238E27FC236}">
                <a16:creationId xmlns:a16="http://schemas.microsoft.com/office/drawing/2014/main" id="{5F9E7264-F66E-ABFB-8853-43853B444654}"/>
              </a:ext>
            </a:extLst>
          </p:cNvPr>
          <p:cNvSpPr>
            <a:spLocks noGrp="1"/>
          </p:cNvSpPr>
          <p:nvPr>
            <p:ph type="body" sz="quarter" idx="19"/>
          </p:nvPr>
        </p:nvSpPr>
        <p:spPr/>
        <p:txBody>
          <a:bodyPr/>
          <a:lstStyle/>
          <a:p>
            <a:r>
              <a:rPr lang="de-CH" noProof="0" dirty="0"/>
              <a:t>1.2</a:t>
            </a:r>
          </a:p>
        </p:txBody>
      </p:sp>
      <p:sp>
        <p:nvSpPr>
          <p:cNvPr id="2" name="Fußzeilenplatzhalter 1">
            <a:extLst>
              <a:ext uri="{FF2B5EF4-FFF2-40B4-BE49-F238E27FC236}">
                <a16:creationId xmlns:a16="http://schemas.microsoft.com/office/drawing/2014/main" id="{14CABC1A-F773-15B2-63A8-3221558B7A31}"/>
              </a:ext>
            </a:extLst>
          </p:cNvPr>
          <p:cNvSpPr>
            <a:spLocks noGrp="1"/>
          </p:cNvSpPr>
          <p:nvPr>
            <p:ph type="ftr" sz="quarter" idx="15"/>
          </p:nvPr>
        </p:nvSpPr>
        <p:spPr/>
        <p:txBody>
          <a:bodyPr/>
          <a:lstStyle/>
          <a:p>
            <a:r>
              <a:rPr lang="de-DE" noProof="0"/>
              <a:t>Version Juli 2023</a:t>
            </a:r>
            <a:endParaRPr lang="de-CH" noProof="0" dirty="0"/>
          </a:p>
        </p:txBody>
      </p:sp>
      <p:pic>
        <p:nvPicPr>
          <p:cNvPr id="9" name="-dTDof74P2o"/>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spTree>
    <p:extLst>
      <p:ext uri="{BB962C8B-B14F-4D97-AF65-F5344CB8AC3E}">
        <p14:creationId xmlns:p14="http://schemas.microsoft.com/office/powerpoint/2010/main" val="329319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1F7D5181-80EA-E060-415B-FC5E1D8EB7C3}"/>
              </a:ext>
            </a:extLst>
          </p:cNvPr>
          <p:cNvSpPr>
            <a:spLocks noGrp="1"/>
          </p:cNvSpPr>
          <p:nvPr>
            <p:ph type="title"/>
          </p:nvPr>
        </p:nvSpPr>
        <p:spPr>
          <a:xfrm>
            <a:off x="435074" y="622130"/>
            <a:ext cx="8367216" cy="529415"/>
          </a:xfrm>
        </p:spPr>
        <p:txBody>
          <a:bodyPr/>
          <a:lstStyle/>
          <a:p>
            <a:r>
              <a:rPr lang="de-CH" dirty="0"/>
              <a:t>Wie machten die Steinzeitmenschen Feuer? </a:t>
            </a:r>
            <a:r>
              <a:rPr lang="de-CH" sz="1600" dirty="0"/>
              <a:t>Methode 2</a:t>
            </a:r>
            <a:endParaRPr lang="de-CH" noProof="0" dirty="0"/>
          </a:p>
        </p:txBody>
      </p:sp>
      <p:sp>
        <p:nvSpPr>
          <p:cNvPr id="5" name="Foliennummernplatzhalter 4">
            <a:extLst>
              <a:ext uri="{FF2B5EF4-FFF2-40B4-BE49-F238E27FC236}">
                <a16:creationId xmlns:a16="http://schemas.microsoft.com/office/drawing/2014/main" id="{BF3C4BBD-64ED-E70B-985D-594C7907E147}"/>
              </a:ext>
            </a:extLst>
          </p:cNvPr>
          <p:cNvSpPr>
            <a:spLocks noGrp="1"/>
          </p:cNvSpPr>
          <p:nvPr>
            <p:ph type="sldNum" sz="quarter" idx="16"/>
          </p:nvPr>
        </p:nvSpPr>
        <p:spPr/>
        <p:txBody>
          <a:bodyPr/>
          <a:lstStyle/>
          <a:p>
            <a:fld id="{442AD375-037F-43D0-B059-5172DA06796A}" type="slidenum">
              <a:rPr lang="de-CH" smtClean="0"/>
              <a:pPr/>
              <a:t>16</a:t>
            </a:fld>
            <a:endParaRPr lang="de-CH" dirty="0"/>
          </a:p>
        </p:txBody>
      </p:sp>
      <p:sp>
        <p:nvSpPr>
          <p:cNvPr id="14" name="Inhaltsplatzhalter 13">
            <a:extLst>
              <a:ext uri="{FF2B5EF4-FFF2-40B4-BE49-F238E27FC236}">
                <a16:creationId xmlns:a16="http://schemas.microsoft.com/office/drawing/2014/main" id="{07041874-EF4A-7D82-D23F-782747858158}"/>
              </a:ext>
            </a:extLst>
          </p:cNvPr>
          <p:cNvSpPr>
            <a:spLocks noGrp="1"/>
          </p:cNvSpPr>
          <p:nvPr>
            <p:ph sz="quarter" idx="17"/>
          </p:nvPr>
        </p:nvSpPr>
        <p:spPr>
          <a:xfrm>
            <a:off x="430212" y="6048000"/>
            <a:ext cx="8156053" cy="854592"/>
          </a:xfrm>
        </p:spPr>
        <p:txBody>
          <a:bodyPr/>
          <a:lstStyle/>
          <a:p>
            <a:r>
              <a:rPr lang="de-DE" dirty="0"/>
              <a:t>Feuer machen wie in der Steinzeit</a:t>
            </a:r>
          </a:p>
          <a:p>
            <a:r>
              <a:rPr lang="de-DE" dirty="0"/>
              <a:t>Andreas Hecker, 2016</a:t>
            </a:r>
            <a:endParaRPr lang="de-CH" dirty="0"/>
          </a:p>
          <a:p>
            <a:endParaRPr lang="de-CH" dirty="0"/>
          </a:p>
          <a:p>
            <a:r>
              <a:rPr lang="de-CH" dirty="0"/>
              <a:t>Erfolgreicher Versuch in Madagaskar mithilfe des Feuerbohrens, wie es in der Steinzeit auf ähnliche Weise wohl auch gemacht wurde.</a:t>
            </a:r>
            <a:endParaRPr lang="de-CH" noProof="0" dirty="0"/>
          </a:p>
        </p:txBody>
      </p:sp>
      <p:sp>
        <p:nvSpPr>
          <p:cNvPr id="15" name="Textplatzhalter 14">
            <a:extLst>
              <a:ext uri="{FF2B5EF4-FFF2-40B4-BE49-F238E27FC236}">
                <a16:creationId xmlns:a16="http://schemas.microsoft.com/office/drawing/2014/main" id="{8C53D3CA-BC2C-D5F3-2378-EB4FA8835E14}"/>
              </a:ext>
            </a:extLst>
          </p:cNvPr>
          <p:cNvSpPr>
            <a:spLocks noGrp="1"/>
          </p:cNvSpPr>
          <p:nvPr>
            <p:ph type="body" sz="quarter" idx="18"/>
          </p:nvPr>
        </p:nvSpPr>
        <p:spPr/>
        <p:txBody>
          <a:bodyPr/>
          <a:lstStyle/>
          <a:p>
            <a:r>
              <a:rPr lang="de-CH" noProof="0" dirty="0"/>
              <a:t>Geschichte des Feuers</a:t>
            </a:r>
          </a:p>
        </p:txBody>
      </p:sp>
      <p:sp>
        <p:nvSpPr>
          <p:cNvPr id="16" name="Textplatzhalter 15">
            <a:extLst>
              <a:ext uri="{FF2B5EF4-FFF2-40B4-BE49-F238E27FC236}">
                <a16:creationId xmlns:a16="http://schemas.microsoft.com/office/drawing/2014/main" id="{5F9E7264-F66E-ABFB-8853-43853B444654}"/>
              </a:ext>
            </a:extLst>
          </p:cNvPr>
          <p:cNvSpPr>
            <a:spLocks noGrp="1"/>
          </p:cNvSpPr>
          <p:nvPr>
            <p:ph type="body" sz="quarter" idx="19"/>
          </p:nvPr>
        </p:nvSpPr>
        <p:spPr/>
        <p:txBody>
          <a:bodyPr/>
          <a:lstStyle/>
          <a:p>
            <a:r>
              <a:rPr lang="de-CH" noProof="0" dirty="0"/>
              <a:t>1.2</a:t>
            </a:r>
          </a:p>
        </p:txBody>
      </p:sp>
      <p:sp>
        <p:nvSpPr>
          <p:cNvPr id="2" name="Fußzeilenplatzhalter 1">
            <a:extLst>
              <a:ext uri="{FF2B5EF4-FFF2-40B4-BE49-F238E27FC236}">
                <a16:creationId xmlns:a16="http://schemas.microsoft.com/office/drawing/2014/main" id="{14CABC1A-F773-15B2-63A8-3221558B7A31}"/>
              </a:ext>
            </a:extLst>
          </p:cNvPr>
          <p:cNvSpPr>
            <a:spLocks noGrp="1"/>
          </p:cNvSpPr>
          <p:nvPr>
            <p:ph type="ftr" sz="quarter" idx="15"/>
          </p:nvPr>
        </p:nvSpPr>
        <p:spPr/>
        <p:txBody>
          <a:bodyPr/>
          <a:lstStyle/>
          <a:p>
            <a:r>
              <a:rPr lang="de-DE" noProof="0"/>
              <a:t>Version Juli 2023</a:t>
            </a:r>
            <a:endParaRPr lang="de-CH" noProof="0" dirty="0"/>
          </a:p>
        </p:txBody>
      </p:sp>
      <p:pic>
        <p:nvPicPr>
          <p:cNvPr id="6" name="BOXh7VVQe5U"/>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spTree>
    <p:extLst>
      <p:ext uri="{BB962C8B-B14F-4D97-AF65-F5344CB8AC3E}">
        <p14:creationId xmlns:p14="http://schemas.microsoft.com/office/powerpoint/2010/main" val="74718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51500" y="1564277"/>
            <a:ext cx="2070670" cy="919416"/>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Im Text erfährt ihr, was sich durch das Feuer für die Menschen geändert hat.</a:t>
            </a:r>
          </a:p>
          <a:p>
            <a:r>
              <a:rPr lang="de-CH" sz="1000" dirty="0">
                <a:solidFill>
                  <a:schemeClr val="bg1"/>
                </a:solidFill>
              </a:rPr>
              <a:t>Schreibt die wichtigsten Punkte auf.</a:t>
            </a:r>
          </a:p>
        </p:txBody>
      </p:sp>
      <p:sp>
        <p:nvSpPr>
          <p:cNvPr id="20" name="Textfeld 19">
            <a:extLst>
              <a:ext uri="{FF2B5EF4-FFF2-40B4-BE49-F238E27FC236}">
                <a16:creationId xmlns:a16="http://schemas.microsoft.com/office/drawing/2014/main" id="{471E9873-0E42-C02E-4172-9DEFE599D6C4}"/>
              </a:ext>
            </a:extLst>
          </p:cNvPr>
          <p:cNvSpPr txBox="1"/>
          <p:nvPr/>
        </p:nvSpPr>
        <p:spPr>
          <a:xfrm>
            <a:off x="431801" y="5954076"/>
            <a:ext cx="4801434" cy="847524"/>
          </a:xfrm>
          <a:prstGeom prst="rect">
            <a:avLst/>
          </a:prstGeom>
          <a:solidFill>
            <a:schemeClr val="accent3">
              <a:alpha val="40000"/>
            </a:schemeClr>
          </a:solidFill>
        </p:spPr>
        <p:txBody>
          <a:bodyPr wrap="square" lIns="104400" tIns="68400" rIns="104400" bIns="68400" rtlCol="0">
            <a:noAutofit/>
          </a:bodyPr>
          <a:lstStyle/>
          <a:p>
            <a:r>
              <a:rPr lang="de-CH" b="1" dirty="0"/>
              <a:t>Worterklärung</a:t>
            </a:r>
          </a:p>
          <a:p>
            <a:endParaRPr lang="de-CH" sz="1000" dirty="0"/>
          </a:p>
          <a:p>
            <a:r>
              <a:rPr lang="de-CH" sz="1000" b="1" dirty="0"/>
              <a:t>Erz</a:t>
            </a:r>
            <a:r>
              <a:rPr lang="de-CH" sz="1000" dirty="0"/>
              <a:t>: Metallhaltiges Gestein</a:t>
            </a:r>
          </a:p>
          <a:p>
            <a:endParaRPr lang="de-CH" sz="1000" dirty="0"/>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Entwicklungen durch Feuer </a:t>
            </a:r>
            <a:r>
              <a:rPr lang="de-CH" sz="1600" noProof="0" dirty="0"/>
              <a:t>1. Teil</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585382"/>
          </a:xfrm>
          <a:noFill/>
        </p:spPr>
        <p:txBody>
          <a:bodyPr/>
          <a:lstStyle/>
          <a:p>
            <a:r>
              <a:rPr lang="de-CH" b="1" dirty="0"/>
              <a:t>Gefässe, Waffen und Werkzeuge – am Anfang steht das Feuer</a:t>
            </a:r>
          </a:p>
          <a:p>
            <a:endParaRPr lang="de-CH" dirty="0"/>
          </a:p>
          <a:p>
            <a:r>
              <a:rPr lang="de-CH" sz="1100" dirty="0"/>
              <a:t>Das Feuer vereinfachte nicht nur die Zubereitung von Essen. Mit der Zeit fanden die Menschen immer mehr Bereiche, in denen ihnen Feuer behilflich sein konnte. Schon früh haben sie Lehm und Wasser gemischt und zu Gefässen geformt. Diese Töpfe und Krüge waren aber nicht dicht. Erst nachdem man sie im Feuer brannte, wurden sie fest und wasserundurchlässig, sodass sie sich zum Kochen oder Transportieren von Wasser eigneten. </a:t>
            </a:r>
          </a:p>
          <a:p>
            <a:r>
              <a:rPr lang="de-CH" sz="1100" dirty="0"/>
              <a:t> </a:t>
            </a:r>
          </a:p>
          <a:p>
            <a:r>
              <a:rPr lang="de-CH" sz="1100" dirty="0"/>
              <a:t>Die ersten Werkzeuge und Waffen waren aus Steinen gefertigt. Mithilfe von Feuer gelang es den Steinzeitmenschen, Metalle zu nutzen. Legte man sogenannte Erze ins Feuer, schmolz das darin enthaltene Metall und floss aus dem Gestein heraus. In flüssigem Zustand liess sich das Metall formen, zum Beispiel zu Pfeilen, Schwertern oder Töpfen. Kupfer war das erste bekannte Metall. Es war aber nicht sehr widerstandsfähig. Indem die Menschen verschiedene Metalle mischten, konnten sie neue herstellen. </a:t>
            </a:r>
          </a:p>
          <a:p>
            <a:r>
              <a:rPr lang="de-CH" sz="1100" dirty="0"/>
              <a:t> </a:t>
            </a:r>
          </a:p>
          <a:p>
            <a:r>
              <a:rPr lang="de-CH" sz="1100" dirty="0"/>
              <a:t>Das Verarbeiten von Metall wurde zu einem wichtigen Handwerk. Einer der ersten Berufe war Schmied. Ein Schmied stellt aus Metall verschiedene Gegenstände her. Neben Werkzeugen und Waffen konnten die frühen Schmiede auch Schmuck oder Bestandteile für Fahrzeuge herstellen. So veränderte sich das Leben der Menschen langsam, aber sicher. Pferde konnten dank Hufeisen weitere Strecken gehen. Die Räder der Fahrzeuge wurden</a:t>
            </a:r>
            <a:r>
              <a:rPr lang="de-CH" sz="1100" dirty="0">
                <a:solidFill>
                  <a:schemeClr val="accent2">
                    <a:lumMod val="75000"/>
                  </a:schemeClr>
                </a:solidFill>
              </a:rPr>
              <a:t> </a:t>
            </a:r>
            <a:r>
              <a:rPr lang="de-CH" sz="1100" dirty="0"/>
              <a:t>durch Metallspeichen robuster. </a:t>
            </a:r>
          </a:p>
          <a:p>
            <a:r>
              <a:rPr lang="de-CH" sz="1100" dirty="0"/>
              <a:t> </a:t>
            </a:r>
          </a:p>
          <a:p>
            <a:endParaRPr lang="de-CH" sz="1100" noProof="0" dirty="0"/>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341559468"/>
              </p:ext>
            </p:extLst>
          </p:nvPr>
        </p:nvGraphicFramePr>
        <p:xfrm>
          <a:off x="5651500" y="3373733"/>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62169" y="1259557"/>
            <a:ext cx="1428153" cy="1428153"/>
          </a:xfrm>
          <a:prstGeom prst="rect">
            <a:avLst/>
          </a:prstGeom>
        </p:spPr>
      </p:pic>
    </p:spTree>
    <p:extLst>
      <p:ext uri="{BB962C8B-B14F-4D97-AF65-F5344CB8AC3E}">
        <p14:creationId xmlns:p14="http://schemas.microsoft.com/office/powerpoint/2010/main" val="105480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18</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72463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651499" y="1331565"/>
            <a:ext cx="3073577" cy="936104"/>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Die Erfindung der Dampfmaschine veränderte das Leben der Menschen stark.</a:t>
            </a:r>
          </a:p>
          <a:p>
            <a:r>
              <a:rPr lang="de-DE" sz="1000" dirty="0">
                <a:solidFill>
                  <a:schemeClr val="bg1"/>
                </a:solidFill>
              </a:rPr>
              <a:t>Schreibt die wichtigsten Vorteile dieser Erfindung auf.</a:t>
            </a:r>
          </a:p>
          <a:p>
            <a:r>
              <a:rPr lang="de-DE" sz="1000" dirty="0">
                <a:solidFill>
                  <a:schemeClr val="bg1"/>
                </a:solidFill>
              </a:rPr>
              <a:t>Gab es auch Nachteile?</a:t>
            </a:r>
            <a:endParaRPr lang="de-CH" sz="1000" dirty="0">
              <a:solidFill>
                <a:schemeClr val="bg1"/>
              </a:solidFill>
            </a:endParaRPr>
          </a:p>
        </p:txBody>
      </p:sp>
      <p:sp>
        <p:nvSpPr>
          <p:cNvPr id="20" name="Textfeld 19">
            <a:extLst>
              <a:ext uri="{FF2B5EF4-FFF2-40B4-BE49-F238E27FC236}">
                <a16:creationId xmlns:a16="http://schemas.microsoft.com/office/drawing/2014/main" id="{471E9873-0E42-C02E-4172-9DEFE599D6C4}"/>
              </a:ext>
            </a:extLst>
          </p:cNvPr>
          <p:cNvSpPr txBox="1"/>
          <p:nvPr/>
        </p:nvSpPr>
        <p:spPr>
          <a:xfrm>
            <a:off x="5633938" y="5745502"/>
            <a:ext cx="4608513" cy="1266227"/>
          </a:xfrm>
          <a:prstGeom prst="rect">
            <a:avLst/>
          </a:prstGeom>
          <a:solidFill>
            <a:schemeClr val="accent3">
              <a:alpha val="40000"/>
            </a:schemeClr>
          </a:solidFill>
        </p:spPr>
        <p:txBody>
          <a:bodyPr wrap="square" lIns="104400" tIns="68400" rIns="104400" bIns="68400" rtlCol="0" anchor="t">
            <a:noAutofit/>
          </a:bodyPr>
          <a:lstStyle/>
          <a:p>
            <a:r>
              <a:rPr lang="de-CH" b="1" dirty="0"/>
              <a:t>Worterklärungen</a:t>
            </a:r>
          </a:p>
          <a:p>
            <a:endParaRPr lang="de-CH" sz="400" dirty="0"/>
          </a:p>
          <a:p>
            <a:r>
              <a:rPr lang="de-CH" sz="1000" b="1" dirty="0"/>
              <a:t>Industrialisierung</a:t>
            </a:r>
            <a:r>
              <a:rPr lang="de-CH" sz="1000" dirty="0"/>
              <a:t>: die Veränderung, dass immer weniger Menschen in der Landwirtschaft und immer mehr Menschen in Fabriken arbeiteten</a:t>
            </a:r>
          </a:p>
          <a:p>
            <a:endParaRPr lang="de-CH" sz="400" dirty="0"/>
          </a:p>
          <a:p>
            <a:r>
              <a:rPr lang="de-DE" sz="1000" b="1" dirty="0"/>
              <a:t>Mobilität:</a:t>
            </a:r>
            <a:r>
              <a:rPr lang="de-DE" sz="1000" dirty="0"/>
              <a:t> das Unterwegssein, sich von einem Ort zum anderen bewegen können</a:t>
            </a:r>
            <a:endParaRPr lang="de-CH" sz="1000" dirty="0"/>
          </a:p>
          <a:p>
            <a:endParaRPr lang="de-CH" sz="400" dirty="0"/>
          </a:p>
          <a:p>
            <a:r>
              <a:rPr lang="de-CH" sz="1000" b="1" dirty="0"/>
              <a:t>Rohstoffe</a:t>
            </a:r>
            <a:r>
              <a:rPr lang="de-CH" sz="1000" dirty="0"/>
              <a:t>: ein Stoff, der verwendet wird, um etwas anderes herzustellen.</a:t>
            </a:r>
            <a:endParaRPr lang="de-CH" sz="1000" dirty="0">
              <a:cs typeface="Aria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dirty="0"/>
              <a:t>Entwicklungen durch Feuer </a:t>
            </a:r>
            <a:r>
              <a:rPr lang="de-CH" sz="1600" dirty="0"/>
              <a:t>2. Teil</a:t>
            </a:r>
            <a:endParaRPr lang="de-CH" noProof="0" dirty="0">
              <a:highlight>
                <a:srgbClr val="FFFF00"/>
              </a:highlight>
            </a:endParaRP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5873414"/>
          </a:xfrm>
        </p:spPr>
        <p:txBody>
          <a:bodyPr/>
          <a:lstStyle/>
          <a:p>
            <a:r>
              <a:rPr lang="de-CH" b="1" dirty="0"/>
              <a:t>Industrialisierung und die Umwandlung von Energie</a:t>
            </a:r>
            <a:endParaRPr lang="de-CH" dirty="0"/>
          </a:p>
          <a:p>
            <a:endParaRPr lang="de-CH" dirty="0"/>
          </a:p>
          <a:p>
            <a:r>
              <a:rPr lang="de-CH" sz="1100" dirty="0"/>
              <a:t>Im 18. Jahrhundert wurde die Dampfmaschine erfunden. Das Prinzip dieser Maschine ist einfach, die Wirkung aber gross: Feuer erhitzt Wasser, dadurch entsteht Wasserdampf. In einem geschlossenen Raum kann der Dampf nicht entweichen und es entsteht Druck. Lenkt man den Druck geschickt auf eine Maschine, kann er diese antreiben.</a:t>
            </a:r>
          </a:p>
          <a:p>
            <a:r>
              <a:rPr lang="de-CH" sz="1100" dirty="0"/>
              <a:t> </a:t>
            </a:r>
          </a:p>
          <a:p>
            <a:r>
              <a:rPr lang="de-CH" sz="1100" dirty="0"/>
              <a:t>Diese Erfindung veränderte die Welt grundlegend, weil die Maschinen nun mehr leisten konnten als der Mensch. So wurden Produkte nicht mehr von Menschen von Hand hergestellt, sondern von Maschinen in Fabriken. Die Berufswelt veränderte sich stark. Zuvor arbeiteten die meisten Menschen in der Landwirtschaft oder übten ein Handwerk aus. Jetzt verlagerte sich die Arbeit immer mehr in die Fabriken. Die Maschinen übernahmen die Hauptarbeit. Sie waren aber noch nicht so fortschrittlich wie heute. Es brauchte immer noch Menschen, die den Maschinen halfen, gewisse Aufgaben zu erledigen. </a:t>
            </a:r>
          </a:p>
          <a:p>
            <a:r>
              <a:rPr lang="de-CH" sz="1100" dirty="0"/>
              <a:t> </a:t>
            </a:r>
          </a:p>
          <a:p>
            <a:r>
              <a:rPr lang="de-CH" sz="1100" dirty="0"/>
              <a:t>Auch die Mobilität machte dank der Dampfmaschine einen grossen Sprung: Schiffe liessen sich antreiben und die Dampflokomotive wurde erfunden. Dadurch ergaben sich völlig neue Möglichkeiten für den Transport von Menschen und Gütern.</a:t>
            </a:r>
          </a:p>
          <a:p>
            <a:r>
              <a:rPr lang="de-CH" sz="1100" dirty="0"/>
              <a:t> </a:t>
            </a:r>
          </a:p>
          <a:p>
            <a:r>
              <a:rPr lang="de-CH" sz="1100" dirty="0"/>
              <a:t>Mit der Dampfmaschine gelang es erstmals, die Energie des Feuers in mechanische Energie umzuwandeln: Aus Wärme wurde Kraft und Bewegung. Verbrannt wurden vor allem Kohle und Holz. Dank den neuen Maschinen gelang es den Menschen mehr neue Rohstoffe zu nutzen. Erdöl und Erdgas eigneten sich zum Beispiel für das Heizen und für Fahrzeugmotoren. Dass die Verbrennung auch Nachteile hat, wusste man lange nicht. Auch heute noch werden Kohle, Gas oder Erdöl verbrannt, um Gebäude zu heizen oder Motoren anzutreiben. Die Abgase, die dabei entstehen, sind aber ein grosses Problem für die Umwelt. Aus diesem Grund versucht man heute, möglichst viele Prozesse mit Strom statt Verbrennungen anzutreiben.</a:t>
            </a:r>
            <a:endParaRPr lang="de-CH" sz="1100" noProof="0" dirty="0"/>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41904633"/>
              </p:ext>
            </p:extLst>
          </p:nvPr>
        </p:nvGraphicFramePr>
        <p:xfrm>
          <a:off x="5651500" y="2869677"/>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dirty="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42289" y="1115541"/>
            <a:ext cx="1428153" cy="1428153"/>
          </a:xfrm>
          <a:prstGeom prst="rect">
            <a:avLst/>
          </a:prstGeom>
        </p:spPr>
      </p:pic>
    </p:spTree>
    <p:extLst>
      <p:ext uri="{BB962C8B-B14F-4D97-AF65-F5344CB8AC3E}">
        <p14:creationId xmlns:p14="http://schemas.microsoft.com/office/powerpoint/2010/main" val="21883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dirty="0"/>
              <a:t>Funktion der Dampfmaschine</a:t>
            </a:r>
            <a:endParaRPr lang="de-CH" noProof="0"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3" name="D6C305AE-5158-4456-8D58-3C3F05C5BB81" descr="FEC3BC5C-17AC-43E2-A0C1-1AB6B3D6465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09" r="36240" b="5896"/>
          <a:stretch/>
        </p:blipFill>
        <p:spPr bwMode="auto">
          <a:xfrm>
            <a:off x="186357" y="1045646"/>
            <a:ext cx="6502189" cy="575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88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B1E05F-B9EB-2A94-D049-C8EE86DE9F18}"/>
              </a:ext>
            </a:extLst>
          </p:cNvPr>
          <p:cNvSpPr>
            <a:spLocks noGrp="1"/>
          </p:cNvSpPr>
          <p:nvPr>
            <p:ph type="body" sz="quarter" idx="10"/>
          </p:nvPr>
        </p:nvSpPr>
        <p:spPr/>
        <p:txBody>
          <a:bodyPr/>
          <a:lstStyle/>
          <a:p>
            <a:r>
              <a:rPr lang="de-CH" noProof="0" dirty="0"/>
              <a:t>1</a:t>
            </a:r>
          </a:p>
        </p:txBody>
      </p:sp>
      <p:sp>
        <p:nvSpPr>
          <p:cNvPr id="3" name="Titel 2">
            <a:extLst>
              <a:ext uri="{FF2B5EF4-FFF2-40B4-BE49-F238E27FC236}">
                <a16:creationId xmlns:a16="http://schemas.microsoft.com/office/drawing/2014/main" id="{0F28FC72-A474-E59F-0529-2C59C9F30015}"/>
              </a:ext>
            </a:extLst>
          </p:cNvPr>
          <p:cNvSpPr>
            <a:spLocks noGrp="1"/>
          </p:cNvSpPr>
          <p:nvPr>
            <p:ph type="title"/>
          </p:nvPr>
        </p:nvSpPr>
        <p:spPr/>
        <p:txBody>
          <a:bodyPr/>
          <a:lstStyle/>
          <a:p>
            <a:r>
              <a:rPr lang="de-CH" noProof="0" dirty="0"/>
              <a:t>Feuer</a:t>
            </a:r>
          </a:p>
        </p:txBody>
      </p:sp>
      <p:sp>
        <p:nvSpPr>
          <p:cNvPr id="4" name="Textplatzhalter 3">
            <a:extLst>
              <a:ext uri="{FF2B5EF4-FFF2-40B4-BE49-F238E27FC236}">
                <a16:creationId xmlns:a16="http://schemas.microsoft.com/office/drawing/2014/main" id="{24A2C247-E6C6-C526-0FA7-D2F5D3AE44EA}"/>
              </a:ext>
            </a:extLst>
          </p:cNvPr>
          <p:cNvSpPr>
            <a:spLocks noGrp="1"/>
          </p:cNvSpPr>
          <p:nvPr>
            <p:ph type="body" sz="quarter" idx="14"/>
          </p:nvPr>
        </p:nvSpPr>
        <p:spPr/>
        <p:txBody>
          <a:bodyPr/>
          <a:lstStyle/>
          <a:p>
            <a:r>
              <a:rPr lang="de-DE" dirty="0"/>
              <a:t>1</a:t>
            </a:r>
            <a:endParaRPr lang="de-CH" noProof="0" dirty="0"/>
          </a:p>
        </p:txBody>
      </p:sp>
      <p:grpSp>
        <p:nvGrpSpPr>
          <p:cNvPr id="5" name="Gruppieren 4">
            <a:extLst>
              <a:ext uri="{FF2B5EF4-FFF2-40B4-BE49-F238E27FC236}">
                <a16:creationId xmlns:a16="http://schemas.microsoft.com/office/drawing/2014/main"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dirty="0"/>
          </a:p>
        </p:txBody>
      </p:sp>
      <p:pic>
        <p:nvPicPr>
          <p:cNvPr id="73" name="Grafik 72">
            <a:extLst>
              <a:ext uri="{FF2B5EF4-FFF2-40B4-BE49-F238E27FC236}">
                <a16:creationId xmlns:a16="http://schemas.microsoft.com/office/drawing/2014/main"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id="{AA74016C-1903-669C-FE09-3DA2A8A22F55}"/>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16815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dirty="0"/>
              <a:t>Funktion der Dampfmaschine Erklärung</a:t>
            </a:r>
            <a:endParaRPr lang="de-CH" noProof="0" dirty="0"/>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9"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6498034" y="1315335"/>
            <a:ext cx="3900604" cy="5626100"/>
          </a:xfrm>
        </p:spPr>
        <p:txBody>
          <a:bodyPr/>
          <a:lstStyle/>
          <a:p>
            <a:pPr lvl="1"/>
            <a:endParaRPr lang="de-DE" dirty="0"/>
          </a:p>
          <a:p>
            <a:pPr lvl="1"/>
            <a:endParaRPr lang="de-DE" dirty="0"/>
          </a:p>
          <a:p>
            <a:pPr lvl="1"/>
            <a:endParaRPr lang="de-DE" dirty="0"/>
          </a:p>
          <a:p>
            <a:pPr lvl="1"/>
            <a:r>
              <a:rPr lang="de-DE" dirty="0"/>
              <a:t>Der heisse Dampf aus dem Kessel (roter Pfeil) drückt den Kolben nach links und </a:t>
            </a:r>
            <a:r>
              <a:rPr lang="de-DE" dirty="0" err="1"/>
              <a:t>stösst</a:t>
            </a:r>
            <a:r>
              <a:rPr lang="de-DE" dirty="0"/>
              <a:t> so den Dampf </a:t>
            </a:r>
            <a:r>
              <a:rPr lang="de-CH" dirty="0"/>
              <a:t>auf </a:t>
            </a:r>
            <a:r>
              <a:rPr lang="de-DE" dirty="0"/>
              <a:t>der linken Kolbenseite aus dem Kamin (gelber Pfeil). Durch diese Bewegung des Kolbens dreht sich das Schwungrad im Uhrzeigersinn und zieht dadurch das Ventil nach rechts.</a:t>
            </a:r>
          </a:p>
          <a:p>
            <a:pPr lvl="1"/>
            <a:endParaRPr lang="de-DE" dirty="0"/>
          </a:p>
          <a:p>
            <a:pPr lvl="1"/>
            <a:endParaRPr lang="de-DE" dirty="0"/>
          </a:p>
          <a:p>
            <a:pPr marL="0" lvl="1" indent="0">
              <a:buNone/>
            </a:pPr>
            <a:endParaRPr lang="de-DE" dirty="0"/>
          </a:p>
          <a:p>
            <a:pPr marL="0" lvl="1" indent="0">
              <a:buNone/>
            </a:pPr>
            <a:endParaRPr lang="de-DE" dirty="0"/>
          </a:p>
          <a:p>
            <a:pPr marL="0" lvl="1" indent="0">
              <a:buNone/>
            </a:pPr>
            <a:endParaRPr lang="de-DE" dirty="0"/>
          </a:p>
          <a:p>
            <a:pPr lvl="1"/>
            <a:endParaRPr lang="de-DE" dirty="0"/>
          </a:p>
          <a:p>
            <a:pPr lvl="1"/>
            <a:r>
              <a:rPr lang="de-DE" noProof="0" dirty="0"/>
              <a:t>Nun drückt der heisse Dampf aus dem Kessel </a:t>
            </a:r>
            <a:r>
              <a:rPr lang="de-DE" dirty="0"/>
              <a:t>(roter Pfeil) </a:t>
            </a:r>
            <a:r>
              <a:rPr lang="de-DE" noProof="0" dirty="0"/>
              <a:t>den Kolben wieder nach rechts, so dass der Dampf </a:t>
            </a:r>
            <a:r>
              <a:rPr lang="de-CH" noProof="0" dirty="0"/>
              <a:t>auf </a:t>
            </a:r>
            <a:r>
              <a:rPr lang="de-DE" noProof="0" dirty="0"/>
              <a:t>der rechten Kolbenseite aus dem Kamin gestossen wird </a:t>
            </a:r>
            <a:r>
              <a:rPr lang="de-DE" dirty="0"/>
              <a:t>(gelber Pfeil). Das Schwungrad dreht weiter im Uhrzeigersinn und drückt das Ventil wieder nach links.</a:t>
            </a:r>
          </a:p>
          <a:p>
            <a:pPr marL="0" lvl="1" indent="0">
              <a:buNone/>
            </a:pPr>
            <a:endParaRPr lang="de-DE" dirty="0"/>
          </a:p>
          <a:p>
            <a:endParaRPr lang="de-DE" dirty="0"/>
          </a:p>
          <a:p>
            <a:endParaRPr lang="de-DE" dirty="0"/>
          </a:p>
          <a:p>
            <a:pPr lvl="1"/>
            <a:r>
              <a:rPr lang="de-DE" noProof="0" dirty="0"/>
              <a:t>Jetzt beginnt der Prozess wieder von vorne.</a:t>
            </a:r>
          </a:p>
          <a:p>
            <a:pPr marL="0" lvl="1" indent="0">
              <a:buNone/>
            </a:pPr>
            <a:endParaRPr lang="de-DE"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5549" t="14751" r="39898" b="9988"/>
          <a:stretch/>
        </p:blipFill>
        <p:spPr>
          <a:xfrm>
            <a:off x="431801" y="1151545"/>
            <a:ext cx="5832649" cy="5688632"/>
          </a:xfrm>
          <a:prstGeom prst="rect">
            <a:avLst/>
          </a:prstGeom>
        </p:spPr>
      </p:pic>
      <p:sp>
        <p:nvSpPr>
          <p:cNvPr id="1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700053" y="4571925"/>
            <a:ext cx="648072" cy="207856"/>
          </a:xfrm>
        </p:spPr>
        <p:txBody>
          <a:bodyPr/>
          <a:lstStyle/>
          <a:p>
            <a:pPr marL="0" lvl="1" indent="0">
              <a:buNone/>
            </a:pPr>
            <a:r>
              <a:rPr lang="de-DE" dirty="0"/>
              <a:t>Ventil</a:t>
            </a:r>
            <a:endParaRPr lang="de-DE" noProof="0" dirty="0"/>
          </a:p>
          <a:p>
            <a:pPr marL="0" lvl="1" indent="0">
              <a:buNone/>
            </a:pPr>
            <a:endParaRPr lang="de-DE" dirty="0"/>
          </a:p>
        </p:txBody>
      </p:sp>
      <p:sp>
        <p:nvSpPr>
          <p:cNvPr id="1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3456" y="3258591"/>
            <a:ext cx="648072" cy="207856"/>
          </a:xfrm>
        </p:spPr>
        <p:txBody>
          <a:bodyPr/>
          <a:lstStyle/>
          <a:p>
            <a:pPr marL="0" lvl="1" indent="0">
              <a:buNone/>
            </a:pPr>
            <a:r>
              <a:rPr lang="de-DE" dirty="0"/>
              <a:t>Kolben</a:t>
            </a:r>
            <a:endParaRPr lang="de-DE" noProof="0" dirty="0"/>
          </a:p>
          <a:p>
            <a:pPr marL="0" lvl="1" indent="0">
              <a:buNone/>
            </a:pPr>
            <a:endParaRPr lang="de-DE" dirty="0"/>
          </a:p>
        </p:txBody>
      </p:sp>
      <p:sp>
        <p:nvSpPr>
          <p:cNvPr id="14"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3456" y="5868069"/>
            <a:ext cx="648072" cy="207856"/>
          </a:xfrm>
        </p:spPr>
        <p:txBody>
          <a:bodyPr/>
          <a:lstStyle/>
          <a:p>
            <a:pPr marL="0" lvl="1" indent="0">
              <a:buNone/>
            </a:pPr>
            <a:r>
              <a:rPr lang="de-DE" dirty="0"/>
              <a:t>Kolben</a:t>
            </a:r>
            <a:endParaRPr lang="de-DE" noProof="0" dirty="0"/>
          </a:p>
          <a:p>
            <a:pPr marL="0" lvl="1" indent="0">
              <a:buNone/>
            </a:pPr>
            <a:endParaRPr lang="de-DE" dirty="0"/>
          </a:p>
        </p:txBody>
      </p:sp>
      <p:sp>
        <p:nvSpPr>
          <p:cNvPr id="15"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700053" y="1979637"/>
            <a:ext cx="648072" cy="207856"/>
          </a:xfrm>
        </p:spPr>
        <p:txBody>
          <a:bodyPr/>
          <a:lstStyle/>
          <a:p>
            <a:pPr marL="0" lvl="1" indent="0">
              <a:buNone/>
            </a:pPr>
            <a:r>
              <a:rPr lang="de-DE" dirty="0"/>
              <a:t>Ventil</a:t>
            </a:r>
            <a:endParaRPr lang="de-DE" noProof="0" dirty="0"/>
          </a:p>
          <a:p>
            <a:pPr marL="0" lvl="1" indent="0">
              <a:buNone/>
            </a:pPr>
            <a:endParaRPr lang="de-DE" dirty="0"/>
          </a:p>
        </p:txBody>
      </p:sp>
      <p:sp>
        <p:nvSpPr>
          <p:cNvPr id="16"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65786" y="3430362"/>
            <a:ext cx="1043405" cy="226843"/>
          </a:xfrm>
        </p:spPr>
        <p:txBody>
          <a:bodyPr/>
          <a:lstStyle/>
          <a:p>
            <a:pPr marL="0" lvl="1" indent="0">
              <a:buNone/>
            </a:pPr>
            <a:r>
              <a:rPr lang="de-DE" dirty="0"/>
              <a:t>Schwungrad</a:t>
            </a:r>
            <a:endParaRPr lang="de-DE" noProof="0" dirty="0"/>
          </a:p>
          <a:p>
            <a:pPr marL="0" lvl="1" indent="0">
              <a:buNone/>
            </a:pPr>
            <a:endParaRPr lang="de-DE" dirty="0"/>
          </a:p>
        </p:txBody>
      </p:sp>
      <p:sp>
        <p:nvSpPr>
          <p:cNvPr id="17"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65786" y="6064347"/>
            <a:ext cx="1043405" cy="226843"/>
          </a:xfrm>
        </p:spPr>
        <p:txBody>
          <a:bodyPr/>
          <a:lstStyle/>
          <a:p>
            <a:pPr marL="0" lvl="1" indent="0">
              <a:buNone/>
            </a:pPr>
            <a:r>
              <a:rPr lang="de-DE" dirty="0"/>
              <a:t>Schwungrad</a:t>
            </a:r>
            <a:endParaRPr lang="de-DE" noProof="0" dirty="0"/>
          </a:p>
          <a:p>
            <a:pPr marL="0" lvl="1" indent="0">
              <a:buNone/>
            </a:pPr>
            <a:endParaRPr lang="de-DE" dirty="0"/>
          </a:p>
        </p:txBody>
      </p:sp>
    </p:spTree>
    <p:extLst>
      <p:ext uri="{BB962C8B-B14F-4D97-AF65-F5344CB8AC3E}">
        <p14:creationId xmlns:p14="http://schemas.microsoft.com/office/powerpoint/2010/main" val="233176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1.2</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3113659" y="1366256"/>
            <a:ext cx="2088272" cy="757397"/>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Wo brauchen wir heute noch Feuer?</a:t>
            </a:r>
          </a:p>
          <a:p>
            <a:r>
              <a:rPr lang="de-DE" sz="1000" dirty="0">
                <a:solidFill>
                  <a:schemeClr val="bg1"/>
                </a:solidFill>
              </a:rPr>
              <a:t>Zeichnet oder schreibt möglichst viele Situationen auf.</a:t>
            </a:r>
            <a:endParaRPr lang="de-CH" sz="1000" dirty="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Feuer heute</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dirty="0"/>
              <a:t>Geschichte des Feuers</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5" name="Textfeld 14">
            <a:extLst>
              <a:ext uri="{FF2B5EF4-FFF2-40B4-BE49-F238E27FC236}">
                <a16:creationId xmlns:a16="http://schemas.microsoft.com/office/drawing/2014/main" id="{471E9873-0E42-C02E-4172-9DEFE599D6C4}"/>
              </a:ext>
            </a:extLst>
          </p:cNvPr>
          <p:cNvSpPr txBox="1"/>
          <p:nvPr/>
        </p:nvSpPr>
        <p:spPr>
          <a:xfrm>
            <a:off x="7506146" y="5940077"/>
            <a:ext cx="2319931" cy="828092"/>
          </a:xfrm>
          <a:prstGeom prst="rect">
            <a:avLst/>
          </a:prstGeom>
          <a:solidFill>
            <a:schemeClr val="accent3">
              <a:alpha val="40000"/>
            </a:schemeClr>
          </a:solidFill>
        </p:spPr>
        <p:txBody>
          <a:bodyPr wrap="square" lIns="104400" tIns="68400" rIns="104400" bIns="68400" rtlCol="0">
            <a:noAutofit/>
          </a:bodyPr>
          <a:lstStyle/>
          <a:p>
            <a:r>
              <a:rPr lang="de-CH" sz="1400" b="1" dirty="0"/>
              <a:t>Tipp</a:t>
            </a:r>
          </a:p>
          <a:p>
            <a:r>
              <a:rPr lang="de-CH" sz="1000" dirty="0"/>
              <a:t>Denkt auch an versteckte oder unsichtbare Feuer…</a:t>
            </a:r>
          </a:p>
        </p:txBody>
      </p:sp>
      <p:pic>
        <p:nvPicPr>
          <p:cNvPr id="11"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5213897" y="1043533"/>
            <a:ext cx="1428153" cy="1428153"/>
          </a:xfrm>
          <a:prstGeom prst="rect">
            <a:avLst/>
          </a:prstGeom>
        </p:spPr>
      </p:pic>
    </p:spTree>
    <p:extLst>
      <p:ext uri="{BB962C8B-B14F-4D97-AF65-F5344CB8AC3E}">
        <p14:creationId xmlns:p14="http://schemas.microsoft.com/office/powerpoint/2010/main" val="380770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17A1B07-DEA9-8717-6B4E-BB775A6AA5DE}"/>
              </a:ext>
            </a:extLst>
          </p:cNvPr>
          <p:cNvSpPr/>
          <p:nvPr/>
        </p:nvSpPr>
        <p:spPr>
          <a:xfrm>
            <a:off x="431801" y="1879053"/>
            <a:ext cx="3162114" cy="46931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1" name="Rechteck 10">
            <a:extLst>
              <a:ext uri="{FF2B5EF4-FFF2-40B4-BE49-F238E27FC236}">
                <a16:creationId xmlns:a16="http://schemas.microsoft.com/office/drawing/2014/main" id="{1907186E-9059-E0BF-E8FA-419C083B3DE9}"/>
              </a:ext>
            </a:extLst>
          </p:cNvPr>
          <p:cNvSpPr/>
          <p:nvPr/>
        </p:nvSpPr>
        <p:spPr>
          <a:xfrm>
            <a:off x="3766164" y="1879053"/>
            <a:ext cx="3160800" cy="469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2" name="Rechteck 11">
            <a:extLst>
              <a:ext uri="{FF2B5EF4-FFF2-40B4-BE49-F238E27FC236}">
                <a16:creationId xmlns:a16="http://schemas.microsoft.com/office/drawing/2014/main" id="{6B0AD216-AAF5-D81E-5E6D-8C7F0ACE5637}"/>
              </a:ext>
            </a:extLst>
          </p:cNvPr>
          <p:cNvSpPr/>
          <p:nvPr/>
        </p:nvSpPr>
        <p:spPr>
          <a:xfrm>
            <a:off x="7099213" y="1879053"/>
            <a:ext cx="3160800" cy="469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a:extLst>
              <a:ext uri="{FF2B5EF4-FFF2-40B4-BE49-F238E27FC236}">
                <a16:creationId xmlns:a16="http://schemas.microsoft.com/office/drawing/2014/main" id="{CB5AEA5F-D60B-DFB7-4AC3-BEDE839CC640}"/>
              </a:ext>
            </a:extLst>
          </p:cNvPr>
          <p:cNvSpPr>
            <a:spLocks noGrp="1"/>
          </p:cNvSpPr>
          <p:nvPr>
            <p:ph type="title"/>
          </p:nvPr>
        </p:nvSpPr>
        <p:spPr/>
        <p:txBody>
          <a:bodyPr/>
          <a:lstStyle/>
          <a:p>
            <a:r>
              <a:rPr lang="de-CH" noProof="0" dirty="0" err="1"/>
              <a:t>Lapbook</a:t>
            </a:r>
            <a:r>
              <a:rPr lang="de-CH" noProof="0" dirty="0"/>
              <a:t> herstellen</a:t>
            </a:r>
          </a:p>
        </p:txBody>
      </p:sp>
      <p:sp>
        <p:nvSpPr>
          <p:cNvPr id="5" name="Foliennummernplatzhalter 4">
            <a:extLst>
              <a:ext uri="{FF2B5EF4-FFF2-40B4-BE49-F238E27FC236}">
                <a16:creationId xmlns:a16="http://schemas.microsoft.com/office/drawing/2014/main" id="{F4FA3175-4961-4CFC-C5AC-4A681BEB57B7}"/>
              </a:ext>
            </a:extLst>
          </p:cNvPr>
          <p:cNvSpPr>
            <a:spLocks noGrp="1"/>
          </p:cNvSpPr>
          <p:nvPr>
            <p:ph type="sldNum" sz="quarter" idx="12"/>
          </p:nvPr>
        </p:nvSpPr>
        <p:spPr/>
        <p:txBody>
          <a:bodyPr/>
          <a:lstStyle/>
          <a:p>
            <a:fld id="{442AD375-037F-43D0-B059-5172DA06796A}" type="slidenum">
              <a:rPr lang="de-CH" smtClean="0"/>
              <a:pPr/>
              <a:t>22</a:t>
            </a:fld>
            <a:endParaRPr lang="de-CH" dirty="0"/>
          </a:p>
        </p:txBody>
      </p:sp>
      <p:sp>
        <p:nvSpPr>
          <p:cNvPr id="6" name="Textplatzhalter 5">
            <a:extLst>
              <a:ext uri="{FF2B5EF4-FFF2-40B4-BE49-F238E27FC236}">
                <a16:creationId xmlns:a16="http://schemas.microsoft.com/office/drawing/2014/main" id="{02B81BEB-BA5C-52A2-F1A6-7323663D012E}"/>
              </a:ext>
            </a:extLst>
          </p:cNvPr>
          <p:cNvSpPr>
            <a:spLocks noGrp="1"/>
          </p:cNvSpPr>
          <p:nvPr>
            <p:ph type="body" sz="quarter" idx="13"/>
          </p:nvPr>
        </p:nvSpPr>
        <p:spPr/>
        <p:txBody>
          <a:bodyPr/>
          <a:lstStyle/>
          <a:p>
            <a:r>
              <a:rPr lang="de-CH" dirty="0"/>
              <a:t>Geschichte des Feuers</a:t>
            </a:r>
          </a:p>
        </p:txBody>
      </p:sp>
      <p:sp>
        <p:nvSpPr>
          <p:cNvPr id="7" name="Textplatzhalter 6">
            <a:extLst>
              <a:ext uri="{FF2B5EF4-FFF2-40B4-BE49-F238E27FC236}">
                <a16:creationId xmlns:a16="http://schemas.microsoft.com/office/drawing/2014/main" id="{6BEC03B7-81B0-7829-676F-36E6CB037BE4}"/>
              </a:ext>
            </a:extLst>
          </p:cNvPr>
          <p:cNvSpPr>
            <a:spLocks noGrp="1"/>
          </p:cNvSpPr>
          <p:nvPr>
            <p:ph type="body" sz="quarter" idx="14"/>
          </p:nvPr>
        </p:nvSpPr>
        <p:spPr/>
        <p:txBody>
          <a:bodyPr/>
          <a:lstStyle/>
          <a:p>
            <a:r>
              <a:rPr lang="de-CH" noProof="0" dirty="0"/>
              <a:t>1.2</a:t>
            </a:r>
          </a:p>
        </p:txBody>
      </p:sp>
      <p:sp>
        <p:nvSpPr>
          <p:cNvPr id="13" name="Ellipse 12">
            <a:extLst>
              <a:ext uri="{FF2B5EF4-FFF2-40B4-BE49-F238E27FC236}">
                <a16:creationId xmlns:a16="http://schemas.microsoft.com/office/drawing/2014/main" id="{C0CFCC39-F357-9A1F-BEF6-822F6C065241}"/>
              </a:ext>
            </a:extLst>
          </p:cNvPr>
          <p:cNvSpPr>
            <a:spLocks noChangeAspect="1"/>
          </p:cNvSpPr>
          <p:nvPr/>
        </p:nvSpPr>
        <p:spPr>
          <a:xfrm>
            <a:off x="1703258"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1</a:t>
            </a:r>
          </a:p>
        </p:txBody>
      </p:sp>
      <p:sp>
        <p:nvSpPr>
          <p:cNvPr id="14" name="Ellipse 13">
            <a:extLst>
              <a:ext uri="{FF2B5EF4-FFF2-40B4-BE49-F238E27FC236}">
                <a16:creationId xmlns:a16="http://schemas.microsoft.com/office/drawing/2014/main" id="{6228F40E-C09A-71A2-C8D1-ABC85E881854}"/>
              </a:ext>
            </a:extLst>
          </p:cNvPr>
          <p:cNvSpPr>
            <a:spLocks noChangeAspect="1"/>
          </p:cNvSpPr>
          <p:nvPr/>
        </p:nvSpPr>
        <p:spPr>
          <a:xfrm>
            <a:off x="5036964"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2</a:t>
            </a:r>
          </a:p>
        </p:txBody>
      </p:sp>
      <p:sp>
        <p:nvSpPr>
          <p:cNvPr id="15" name="Ellipse 14">
            <a:extLst>
              <a:ext uri="{FF2B5EF4-FFF2-40B4-BE49-F238E27FC236}">
                <a16:creationId xmlns:a16="http://schemas.microsoft.com/office/drawing/2014/main" id="{1DE56BAB-980E-A4FC-130B-B573366AAD40}"/>
              </a:ext>
            </a:extLst>
          </p:cNvPr>
          <p:cNvSpPr>
            <a:spLocks noChangeAspect="1"/>
          </p:cNvSpPr>
          <p:nvPr/>
        </p:nvSpPr>
        <p:spPr>
          <a:xfrm>
            <a:off x="8370013"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3</a:t>
            </a:r>
          </a:p>
        </p:txBody>
      </p:sp>
      <p:sp>
        <p:nvSpPr>
          <p:cNvPr id="16" name="Textfeld 15">
            <a:extLst>
              <a:ext uri="{FF2B5EF4-FFF2-40B4-BE49-F238E27FC236}">
                <a16:creationId xmlns:a16="http://schemas.microsoft.com/office/drawing/2014/main" id="{07353CFB-CBA8-BC56-A38A-DA7D15B5345A}"/>
              </a:ext>
            </a:extLst>
          </p:cNvPr>
          <p:cNvSpPr txBox="1"/>
          <p:nvPr/>
        </p:nvSpPr>
        <p:spPr>
          <a:xfrm>
            <a:off x="617373" y="2876550"/>
            <a:ext cx="2788767" cy="2236469"/>
          </a:xfrm>
          <a:prstGeom prst="rect">
            <a:avLst/>
          </a:prstGeom>
          <a:solidFill>
            <a:schemeClr val="bg1"/>
          </a:solidFill>
        </p:spPr>
        <p:txBody>
          <a:bodyPr wrap="square" lIns="104400" tIns="64800" rIns="104400" bIns="64800" rtlCol="0">
            <a:noAutofit/>
          </a:bodyPr>
          <a:lstStyle/>
          <a:p>
            <a:pPr lvl="1"/>
            <a:endParaRPr lang="de-CH" sz="1100" dirty="0"/>
          </a:p>
          <a:p>
            <a:pPr lvl="1"/>
            <a:r>
              <a:rPr lang="de-CH" sz="1100" b="1" dirty="0"/>
              <a:t>Notiert die wichtigsten Punkte des Themas, welches ihr in eurem </a:t>
            </a:r>
            <a:r>
              <a:rPr lang="de-CH" sz="1100" b="1" dirty="0" err="1"/>
              <a:t>Lapbook</a:t>
            </a:r>
            <a:r>
              <a:rPr lang="de-CH" sz="1100" b="1" dirty="0"/>
              <a:t> zeigen wollt.</a:t>
            </a:r>
          </a:p>
          <a:p>
            <a:pPr lvl="1"/>
            <a:endParaRPr lang="de-DE" sz="1100" dirty="0"/>
          </a:p>
          <a:p>
            <a:pPr marL="0" lvl="1" indent="0">
              <a:buNone/>
            </a:pPr>
            <a:r>
              <a:rPr lang="de-DE" sz="1100" dirty="0"/>
              <a:t>Euer </a:t>
            </a:r>
            <a:r>
              <a:rPr lang="de-DE" sz="1100" dirty="0" err="1"/>
              <a:t>Lapbook</a:t>
            </a:r>
            <a:r>
              <a:rPr lang="de-DE" sz="1100" dirty="0"/>
              <a:t> soll die Lernziele dieses Kapitels abdecken. Es soll also die Geschichte des Feuers von der Steinzeit bis heute zeigen.</a:t>
            </a:r>
            <a:endParaRPr lang="de-CH" sz="1100" dirty="0"/>
          </a:p>
          <a:p>
            <a:endParaRPr lang="de-DE" sz="1100" dirty="0"/>
          </a:p>
          <a:p>
            <a:endParaRPr lang="de-DE" sz="1100" dirty="0"/>
          </a:p>
        </p:txBody>
      </p:sp>
      <p:sp>
        <p:nvSpPr>
          <p:cNvPr id="17" name="Textfeld 16">
            <a:extLst>
              <a:ext uri="{FF2B5EF4-FFF2-40B4-BE49-F238E27FC236}">
                <a16:creationId xmlns:a16="http://schemas.microsoft.com/office/drawing/2014/main" id="{F7551AC5-D7EE-8FC5-3D87-97FDB76B667D}"/>
              </a:ext>
            </a:extLst>
          </p:cNvPr>
          <p:cNvSpPr txBox="1"/>
          <p:nvPr/>
        </p:nvSpPr>
        <p:spPr>
          <a:xfrm>
            <a:off x="3970642" y="2888118"/>
            <a:ext cx="2788767" cy="2907943"/>
          </a:xfrm>
          <a:prstGeom prst="rect">
            <a:avLst/>
          </a:prstGeom>
          <a:solidFill>
            <a:schemeClr val="bg1"/>
          </a:solidFill>
        </p:spPr>
        <p:txBody>
          <a:bodyPr wrap="square" lIns="104400" tIns="64800" rIns="104400" bIns="64800" rtlCol="0">
            <a:noAutofit/>
          </a:bodyPr>
          <a:lstStyle/>
          <a:p>
            <a:pPr lvl="1"/>
            <a:endParaRPr lang="de-DE" sz="1100" dirty="0"/>
          </a:p>
          <a:p>
            <a:pPr lvl="1"/>
            <a:r>
              <a:rPr lang="de-DE" sz="1100" b="1" dirty="0"/>
              <a:t>Die Informationen und eventuell Bilder dazu zusammentragen</a:t>
            </a:r>
          </a:p>
          <a:p>
            <a:pPr lvl="1"/>
            <a:endParaRPr lang="de-DE" sz="1100" dirty="0"/>
          </a:p>
          <a:p>
            <a:pPr marL="0" lvl="1" indent="0">
              <a:buNone/>
            </a:pPr>
            <a:r>
              <a:rPr lang="de-DE" sz="1100" dirty="0"/>
              <a:t>Sammelt dafür aus den bearbeiteten </a:t>
            </a:r>
            <a:r>
              <a:rPr lang="de-DE" sz="1100" dirty="0" err="1"/>
              <a:t>Arbeitsblätte</a:t>
            </a:r>
            <a:r>
              <a:rPr lang="de-CH" sz="1100" dirty="0"/>
              <a:t>rn</a:t>
            </a:r>
            <a:r>
              <a:rPr lang="de-DE" sz="1100" dirty="0"/>
              <a:t> die Sätze und Zeichnungen, welche euch am besten gefallen und die Informationen am besten zeigen.</a:t>
            </a:r>
            <a:endParaRPr lang="de-CH" sz="1100" dirty="0"/>
          </a:p>
          <a:p>
            <a:pPr marL="0" lvl="1" indent="0">
              <a:buNone/>
            </a:pPr>
            <a:r>
              <a:rPr lang="de-DE" sz="1100" dirty="0"/>
              <a:t>Ihr könnt jetzt auch noch ergänzendes Material zusammensuchen. Versucht möglichst spannende und </a:t>
            </a:r>
            <a:r>
              <a:rPr lang="de-CH" sz="1100" dirty="0"/>
              <a:t>i</a:t>
            </a:r>
            <a:r>
              <a:rPr lang="de-DE" sz="1100" dirty="0" err="1"/>
              <a:t>nteressante</a:t>
            </a:r>
            <a:r>
              <a:rPr lang="de-DE" sz="1100" dirty="0"/>
              <a:t> Fakten zu finden.</a:t>
            </a:r>
          </a:p>
          <a:p>
            <a:endParaRPr lang="de-DE" sz="1100" dirty="0"/>
          </a:p>
          <a:p>
            <a:endParaRPr lang="de-CH" sz="1100" dirty="0"/>
          </a:p>
        </p:txBody>
      </p:sp>
      <p:sp>
        <p:nvSpPr>
          <p:cNvPr id="19" name="Textfeld 18">
            <a:extLst>
              <a:ext uri="{FF2B5EF4-FFF2-40B4-BE49-F238E27FC236}">
                <a16:creationId xmlns:a16="http://schemas.microsoft.com/office/drawing/2014/main" id="{4A852689-E106-6515-0D85-7EAF9F6F526C}"/>
              </a:ext>
            </a:extLst>
          </p:cNvPr>
          <p:cNvSpPr txBox="1"/>
          <p:nvPr/>
        </p:nvSpPr>
        <p:spPr>
          <a:xfrm>
            <a:off x="7280821" y="4872666"/>
            <a:ext cx="2788767" cy="1427451"/>
          </a:xfrm>
          <a:prstGeom prst="rect">
            <a:avLst/>
          </a:prstGeom>
          <a:solidFill>
            <a:schemeClr val="bg1"/>
          </a:solidFill>
        </p:spPr>
        <p:txBody>
          <a:bodyPr wrap="square" lIns="432000" tIns="64800" rIns="104400" bIns="64800" rtlCol="0">
            <a:noAutofit/>
          </a:bodyPr>
          <a:lstStyle/>
          <a:p>
            <a:pPr lvl="1"/>
            <a:r>
              <a:rPr lang="de-DE" sz="1100" b="1" dirty="0"/>
              <a:t>Überlegt nun, wie </a:t>
            </a:r>
            <a:r>
              <a:rPr lang="de-CH" sz="1100" b="1" dirty="0"/>
              <a:t> ihr </a:t>
            </a:r>
            <a:r>
              <a:rPr lang="de-DE" sz="1100" b="1" dirty="0"/>
              <a:t>das Ganze gestalte</a:t>
            </a:r>
            <a:r>
              <a:rPr lang="de-CH" sz="1100" b="1" dirty="0"/>
              <a:t>n könnt</a:t>
            </a:r>
            <a:r>
              <a:rPr lang="de-DE" sz="1100" b="1" dirty="0"/>
              <a:t>. </a:t>
            </a:r>
          </a:p>
          <a:p>
            <a:pPr marL="0" lvl="1" indent="0">
              <a:buNone/>
            </a:pPr>
            <a:endParaRPr lang="de-DE" sz="1100" b="1" dirty="0"/>
          </a:p>
          <a:p>
            <a:pPr lvl="1"/>
            <a:r>
              <a:rPr lang="de-CH" sz="1100" b="1" dirty="0">
                <a:hlinkClick r:id="rId3"/>
              </a:rPr>
              <a:t>hier einige Ideen für die Gestaltung</a:t>
            </a:r>
            <a:endParaRPr lang="de-DE" sz="1100" b="1" dirty="0"/>
          </a:p>
          <a:p>
            <a:pPr lvl="1"/>
            <a:endParaRPr lang="de-DE" sz="1100" b="1" dirty="0"/>
          </a:p>
          <a:p>
            <a:pPr lvl="1"/>
            <a:r>
              <a:rPr lang="de-DE" sz="1100" b="1" dirty="0"/>
              <a:t>Und los geht</a:t>
            </a:r>
            <a:r>
              <a:rPr lang="de-CH" sz="1100" b="1" dirty="0"/>
              <a:t>´</a:t>
            </a:r>
            <a:r>
              <a:rPr lang="de-DE" sz="1100" b="1" dirty="0"/>
              <a:t>s. Seid kreativ!</a:t>
            </a:r>
            <a:endParaRPr lang="de-CH" sz="1100" b="1" dirty="0"/>
          </a:p>
        </p:txBody>
      </p:sp>
      <p:sp>
        <p:nvSpPr>
          <p:cNvPr id="27" name="Freeform 5">
            <a:extLst>
              <a:ext uri="{FF2B5EF4-FFF2-40B4-BE49-F238E27FC236}">
                <a16:creationId xmlns:a16="http://schemas.microsoft.com/office/drawing/2014/main" id="{11706C14-7C20-0BA3-5053-501AA50680B3}"/>
              </a:ext>
            </a:extLst>
          </p:cNvPr>
          <p:cNvSpPr>
            <a:spLocks/>
          </p:cNvSpPr>
          <p:nvPr/>
        </p:nvSpPr>
        <p:spPr bwMode="auto">
          <a:xfrm>
            <a:off x="7385049" y="5508029"/>
            <a:ext cx="265113" cy="204788"/>
          </a:xfrm>
          <a:custGeom>
            <a:avLst/>
            <a:gdLst>
              <a:gd name="T0" fmla="*/ 270 w 270"/>
              <a:gd name="T1" fmla="*/ 0 h 206"/>
              <a:gd name="T2" fmla="*/ 270 w 270"/>
              <a:gd name="T3" fmla="*/ 0 h 206"/>
              <a:gd name="T4" fmla="*/ 138 w 270"/>
              <a:gd name="T5" fmla="*/ 206 h 206"/>
              <a:gd name="T6" fmla="*/ 113 w 270"/>
              <a:gd name="T7" fmla="*/ 141 h 206"/>
              <a:gd name="T8" fmla="*/ 28 w 270"/>
              <a:gd name="T9" fmla="*/ 199 h 206"/>
              <a:gd name="T10" fmla="*/ 0 w 270"/>
              <a:gd name="T11" fmla="*/ 158 h 206"/>
              <a:gd name="T12" fmla="*/ 84 w 270"/>
              <a:gd name="T13" fmla="*/ 100 h 206"/>
              <a:gd name="T14" fmla="*/ 31 w 270"/>
              <a:gd name="T15" fmla="*/ 54 h 206"/>
              <a:gd name="T16" fmla="*/ 270 w 270"/>
              <a:gd name="T17" fmla="*/ 0 h 206"/>
              <a:gd name="T18" fmla="*/ 270 w 270"/>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06">
                <a:moveTo>
                  <a:pt x="270" y="0"/>
                </a:moveTo>
                <a:lnTo>
                  <a:pt x="270" y="0"/>
                </a:lnTo>
                <a:cubicBezTo>
                  <a:pt x="225" y="70"/>
                  <a:pt x="178" y="144"/>
                  <a:pt x="138" y="206"/>
                </a:cubicBezTo>
                <a:cubicBezTo>
                  <a:pt x="129" y="184"/>
                  <a:pt x="121" y="162"/>
                  <a:pt x="113" y="141"/>
                </a:cubicBezTo>
                <a:cubicBezTo>
                  <a:pt x="93" y="154"/>
                  <a:pt x="47" y="185"/>
                  <a:pt x="28" y="199"/>
                </a:cubicBezTo>
                <a:cubicBezTo>
                  <a:pt x="18" y="185"/>
                  <a:pt x="8" y="170"/>
                  <a:pt x="0" y="158"/>
                </a:cubicBezTo>
                <a:cubicBezTo>
                  <a:pt x="19" y="144"/>
                  <a:pt x="65" y="113"/>
                  <a:pt x="84" y="100"/>
                </a:cubicBezTo>
                <a:cubicBezTo>
                  <a:pt x="66" y="85"/>
                  <a:pt x="48" y="69"/>
                  <a:pt x="31" y="54"/>
                </a:cubicBezTo>
                <a:cubicBezTo>
                  <a:pt x="114" y="35"/>
                  <a:pt x="199" y="16"/>
                  <a:pt x="270" y="0"/>
                </a:cubicBezTo>
                <a:lnTo>
                  <a:pt x="2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 name="Fußzeilenplatzhalter 3">
            <a:extLst>
              <a:ext uri="{FF2B5EF4-FFF2-40B4-BE49-F238E27FC236}">
                <a16:creationId xmlns:a16="http://schemas.microsoft.com/office/drawing/2014/main" id="{B9773853-B890-ADC8-EB3A-F0BD83C80775}"/>
              </a:ext>
            </a:extLst>
          </p:cNvPr>
          <p:cNvSpPr>
            <a:spLocks noGrp="1"/>
          </p:cNvSpPr>
          <p:nvPr>
            <p:ph type="ftr" sz="quarter" idx="11"/>
          </p:nvPr>
        </p:nvSpPr>
        <p:spPr/>
        <p:txBody>
          <a:bodyPr/>
          <a:lstStyle/>
          <a:p>
            <a:r>
              <a:rPr lang="de-DE" noProof="0"/>
              <a:t>Version Juli 2023</a:t>
            </a:r>
            <a:endParaRPr lang="de-CH" noProof="0" dirty="0"/>
          </a:p>
        </p:txBody>
      </p:sp>
      <p:pic>
        <p:nvPicPr>
          <p:cNvPr id="29" name="Grafik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984" y="2897544"/>
            <a:ext cx="2702442" cy="1746389"/>
          </a:xfrm>
          <a:prstGeom prst="rect">
            <a:avLst/>
          </a:prstGeom>
        </p:spPr>
      </p:pic>
    </p:spTree>
    <p:extLst>
      <p:ext uri="{BB962C8B-B14F-4D97-AF65-F5344CB8AC3E}">
        <p14:creationId xmlns:p14="http://schemas.microsoft.com/office/powerpoint/2010/main" val="22683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1.3</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23</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noProof="0" dirty="0"/>
              <a:t>Voraussetzungen für Feuer</a:t>
            </a:r>
          </a:p>
        </p:txBody>
      </p:sp>
      <p:sp>
        <p:nvSpPr>
          <p:cNvPr id="4" name="Textplatzhalter 3"/>
          <p:cNvSpPr>
            <a:spLocks noGrp="1"/>
          </p:cNvSpPr>
          <p:nvPr>
            <p:ph type="body" sz="quarter" idx="14"/>
          </p:nvPr>
        </p:nvSpPr>
        <p:spPr/>
        <p:txBody>
          <a:bodyPr/>
          <a:lstStyle/>
          <a:p>
            <a:r>
              <a:rPr lang="de-DE" dirty="0"/>
              <a:t>1.3</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76376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4106473707"/>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Folien </a:t>
                      </a:r>
                      <a:r>
                        <a:rPr lang="de-CH" sz="1100" baseline="0" dirty="0">
                          <a:solidFill>
                            <a:schemeClr val="tx1"/>
                          </a:solidFill>
                        </a:rPr>
                        <a:t>27</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dirty="0"/>
                        <a:t>Boxen </a:t>
                      </a:r>
                      <a:r>
                        <a:rPr lang="de-DE" sz="1100" baseline="0" dirty="0" err="1"/>
                        <a:t>Zouber-Chischte</a:t>
                      </a:r>
                      <a:r>
                        <a:rPr lang="de-DE" sz="1100" baseline="0" dirty="0"/>
                        <a:t> </a:t>
                      </a:r>
                      <a:r>
                        <a:rPr lang="de-DE" sz="1100" baseline="0" dirty="0" err="1"/>
                        <a:t>Füür</a:t>
                      </a: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dirty="0"/>
                        <a:t>Kopien aus dem Praxisteil: Experiment</a:t>
                      </a:r>
                      <a:r>
                        <a:rPr lang="de-CH" sz="1100" baseline="0" dirty="0"/>
                        <a:t> </a:t>
                      </a:r>
                      <a:r>
                        <a:rPr lang="de-CH" sz="1100" baseline="0" dirty="0">
                          <a:solidFill>
                            <a:schemeClr val="tx1"/>
                          </a:solidFill>
                        </a:rPr>
                        <a:t>Nr.</a:t>
                      </a:r>
                      <a:r>
                        <a:rPr lang="de-CH" sz="1100" baseline="0" dirty="0">
                          <a:solidFill>
                            <a:schemeClr val="accent2">
                              <a:lumMod val="75000"/>
                            </a:schemeClr>
                          </a:solidFill>
                        </a:rPr>
                        <a:t> </a:t>
                      </a:r>
                      <a:r>
                        <a:rPr lang="de-DE" sz="1100" baseline="0" dirty="0"/>
                        <a:t> 11</a:t>
                      </a:r>
                      <a:endParaRPr lang="de-DE"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Experiment</a:t>
                      </a:r>
                      <a:r>
                        <a:rPr lang="de-DE" sz="1100" baseline="0" dirty="0"/>
                        <a:t> </a:t>
                      </a:r>
                      <a:r>
                        <a:rPr lang="de-CH" sz="1100" baseline="0" dirty="0">
                          <a:solidFill>
                            <a:schemeClr val="tx1"/>
                          </a:solidFill>
                        </a:rPr>
                        <a:t>Nr.</a:t>
                      </a:r>
                      <a:r>
                        <a:rPr lang="de-CH" sz="1100" baseline="0" dirty="0">
                          <a:solidFill>
                            <a:schemeClr val="accent2">
                              <a:lumMod val="75000"/>
                            </a:schemeClr>
                          </a:solidFill>
                        </a:rPr>
                        <a:t> </a:t>
                      </a:r>
                      <a:r>
                        <a:rPr lang="de-DE" sz="1100" baseline="0" dirty="0"/>
                        <a:t>11</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1.3</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24</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können die Voraussetzungen für Feuer mit eigenen Worten erklären.</a:t>
            </a:r>
          </a:p>
          <a:p>
            <a:endParaRPr lang="de-CH" dirty="0"/>
          </a:p>
          <a:p>
            <a:r>
              <a:rPr lang="de-DE" dirty="0"/>
              <a:t>(NMG 3.2a)</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dirty="0"/>
              <a:t>Die Schülerinnen und Schüler können im Gespräch eigene Präkonzepte hinterfragen und gegebenenfalls anpassen.</a:t>
            </a:r>
          </a:p>
          <a:p>
            <a:endParaRPr lang="de-CH" noProof="0" dirty="0"/>
          </a:p>
          <a:p>
            <a:r>
              <a:rPr lang="de-DE" dirty="0"/>
              <a:t>(</a:t>
            </a:r>
            <a:r>
              <a:rPr lang="de-CH" dirty="0"/>
              <a:t>P</a:t>
            </a:r>
            <a:r>
              <a:rPr lang="de-DE" dirty="0" err="1"/>
              <a:t>ers</a:t>
            </a:r>
            <a:r>
              <a:rPr lang="de-CH" dirty="0"/>
              <a:t>onale </a:t>
            </a:r>
            <a:r>
              <a:rPr lang="de-DE" dirty="0"/>
              <a:t>Komp</a:t>
            </a:r>
            <a:r>
              <a:rPr lang="de-CH" dirty="0"/>
              <a:t>etenz: </a:t>
            </a:r>
            <a:r>
              <a:rPr lang="de-DE" dirty="0"/>
              <a:t> Selbstreflexion)</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Voraussetzungen für Feuer</a:t>
            </a:r>
            <a:endParaRPr lang="de-CH" noProof="0" dirty="0"/>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15" name="Grafik 14"/>
          <p:cNvPicPr>
            <a:picLocks noChangeAspect="1"/>
          </p:cNvPicPr>
          <p:nvPr/>
        </p:nvPicPr>
        <p:blipFill>
          <a:blip r:embed="rId6"/>
          <a:stretch>
            <a:fillRect/>
          </a:stretch>
        </p:blipFill>
        <p:spPr>
          <a:xfrm>
            <a:off x="5129882" y="3406981"/>
            <a:ext cx="864669"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253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1.3</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25</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noProof="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a:xfrm>
            <a:off x="5417914" y="2783132"/>
            <a:ext cx="3829720" cy="2117481"/>
          </a:xfrm>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Voraussetzungen für Feuer</a:t>
            </a:r>
          </a:p>
          <a:p>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335860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noProof="0" dirty="0"/>
              <a:t>Was braucht ein Feuer?</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p:txBody>
          <a:bodyPr/>
          <a:lstStyle/>
          <a:p>
            <a:r>
              <a:rPr lang="de-CH" sz="1800" b="1" noProof="0" dirty="0"/>
              <a:t>Was wir schon wissen:</a:t>
            </a:r>
          </a:p>
          <a:p>
            <a:endParaRPr lang="de-CH" sz="1800" b="1" noProof="0" dirty="0"/>
          </a:p>
          <a:p>
            <a:pPr lvl="1"/>
            <a:r>
              <a:rPr lang="de-DE" dirty="0"/>
              <a:t>Eine Flamme ist nicht überall gleich heiss</a:t>
            </a:r>
            <a:r>
              <a:rPr lang="de-CH" dirty="0"/>
              <a:t>.</a:t>
            </a:r>
            <a:endParaRPr lang="de-DE" dirty="0"/>
          </a:p>
          <a:p>
            <a:pPr lvl="1"/>
            <a:endParaRPr lang="de-DE" dirty="0"/>
          </a:p>
          <a:p>
            <a:pPr lvl="1"/>
            <a:r>
              <a:rPr lang="de-DE" noProof="0" dirty="0"/>
              <a:t>Bei einer Kerze brennt nicht der Docht, sondern der Wachsdampf</a:t>
            </a:r>
            <a:r>
              <a:rPr lang="de-CH" noProof="0" dirty="0"/>
              <a:t>.</a:t>
            </a:r>
            <a:endParaRPr lang="de-DE" noProof="0" dirty="0"/>
          </a:p>
          <a:p>
            <a:pPr lvl="1"/>
            <a:endParaRPr lang="de-DE" dirty="0"/>
          </a:p>
          <a:p>
            <a:pPr lvl="1"/>
            <a:r>
              <a:rPr lang="de-DE" noProof="0" dirty="0"/>
              <a:t>Die ersten Feuer auf der Erde waren nicht von Menschen gemacht</a:t>
            </a:r>
            <a:r>
              <a:rPr lang="de-CH" noProof="0" dirty="0"/>
              <a:t>.</a:t>
            </a:r>
            <a:endParaRPr lang="de-DE" noProof="0" dirty="0"/>
          </a:p>
          <a:p>
            <a:pPr lvl="1"/>
            <a:endParaRPr lang="de-DE" dirty="0"/>
          </a:p>
          <a:p>
            <a:pPr lvl="1"/>
            <a:r>
              <a:rPr lang="de-DE" noProof="0" dirty="0"/>
              <a:t>In der Steinzeit haben die Menschen gelernt, selber Feuer zu machen</a:t>
            </a:r>
            <a:r>
              <a:rPr lang="de-CH" noProof="0" dirty="0"/>
              <a:t>.</a:t>
            </a:r>
            <a:endParaRPr lang="de-DE" noProof="0" dirty="0"/>
          </a:p>
          <a:p>
            <a:pPr lvl="1"/>
            <a:endParaRPr lang="de-DE" dirty="0"/>
          </a:p>
          <a:p>
            <a:pPr lvl="1"/>
            <a:r>
              <a:rPr lang="de-DE" noProof="0" dirty="0"/>
              <a:t>Das Feuer hat das Leben der Menschen verändert</a:t>
            </a:r>
            <a:r>
              <a:rPr lang="de-CH" noProof="0" dirty="0"/>
              <a:t>.</a:t>
            </a:r>
          </a:p>
          <a:p>
            <a:endParaRPr lang="de-CH" noProof="0" dirty="0"/>
          </a:p>
          <a:p>
            <a:endParaRPr lang="de-CH" noProof="0" dirty="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26</a:t>
            </a:fld>
            <a:endParaRPr lang="de-CH" dirty="0"/>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dirty="0"/>
              <a:t>Voraussetzungen für Feuer</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dirty="0"/>
              <a:t>1.3</a:t>
            </a:r>
          </a:p>
        </p:txBody>
      </p:sp>
      <p:sp>
        <p:nvSpPr>
          <p:cNvPr id="6" name="Fußzeilenplatzhalter 5">
            <a:extLst>
              <a:ext uri="{FF2B5EF4-FFF2-40B4-BE49-F238E27FC236}">
                <a16:creationId xmlns:a16="http://schemas.microsoft.com/office/drawing/2014/main" id="{3320388C-7906-C850-93B9-BA36981EDFA2}"/>
              </a:ext>
            </a:extLst>
          </p:cNvPr>
          <p:cNvSpPr>
            <a:spLocks noGrp="1"/>
          </p:cNvSpPr>
          <p:nvPr>
            <p:ph type="ftr" sz="quarter" idx="11"/>
          </p:nvPr>
        </p:nvSpPr>
        <p:spPr/>
        <p:txBody>
          <a:bodyPr/>
          <a:lstStyle/>
          <a:p>
            <a:r>
              <a:rPr lang="de-DE" noProof="0"/>
              <a:t>Version Juli 2023</a:t>
            </a:r>
            <a:endParaRPr lang="de-CH" noProof="0" dirty="0"/>
          </a:p>
        </p:txBody>
      </p:sp>
      <p:sp>
        <p:nvSpPr>
          <p:cNvPr id="10" name="Sprechblase: rechteckig 16">
            <a:extLst>
              <a:ext uri="{FF2B5EF4-FFF2-40B4-BE49-F238E27FC236}">
                <a16:creationId xmlns:a16="http://schemas.microsoft.com/office/drawing/2014/main" id="{FA3A216B-0F47-470B-467B-1D1C01E57780}"/>
              </a:ext>
            </a:extLst>
          </p:cNvPr>
          <p:cNvSpPr/>
          <p:nvPr/>
        </p:nvSpPr>
        <p:spPr>
          <a:xfrm>
            <a:off x="2213387" y="5003974"/>
            <a:ext cx="2664636" cy="864096"/>
          </a:xfrm>
          <a:prstGeom prst="wedgeRectCallout">
            <a:avLst>
              <a:gd name="adj1" fmla="val -70823"/>
              <a:gd name="adj2" fmla="val -9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dirty="0">
                <a:solidFill>
                  <a:schemeClr val="bg1"/>
                </a:solidFill>
              </a:rPr>
              <a:t>Doch was braucht ein Feuer, damit es überhaupt entstehen und dann auch brennen kann?</a:t>
            </a:r>
          </a:p>
        </p:txBody>
      </p:sp>
      <p:pic>
        <p:nvPicPr>
          <p:cNvPr id="11" name="Grafik 10">
            <a:extLst>
              <a:ext uri="{FF2B5EF4-FFF2-40B4-BE49-F238E27FC236}">
                <a16:creationId xmlns:a16="http://schemas.microsoft.com/office/drawing/2014/main"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57" y="5003974"/>
            <a:ext cx="1366839" cy="1366839"/>
          </a:xfrm>
          <a:prstGeom prst="rect">
            <a:avLst/>
          </a:prstGeom>
        </p:spPr>
      </p:pic>
      <p:sp>
        <p:nvSpPr>
          <p:cNvPr id="13" name="Textfeld 12">
            <a:extLst>
              <a:ext uri="{FF2B5EF4-FFF2-40B4-BE49-F238E27FC236}">
                <a16:creationId xmlns:a16="http://schemas.microsoft.com/office/drawing/2014/main" id="{471E9873-0E42-C02E-4172-9DEFE599D6C4}"/>
              </a:ext>
            </a:extLst>
          </p:cNvPr>
          <p:cNvSpPr txBox="1"/>
          <p:nvPr/>
        </p:nvSpPr>
        <p:spPr>
          <a:xfrm>
            <a:off x="5705947" y="5003973"/>
            <a:ext cx="4261968" cy="1586398"/>
          </a:xfrm>
          <a:prstGeom prst="rect">
            <a:avLst/>
          </a:prstGeom>
          <a:solidFill>
            <a:schemeClr val="accent3">
              <a:alpha val="40000"/>
            </a:schemeClr>
          </a:solidFill>
        </p:spPr>
        <p:txBody>
          <a:bodyPr wrap="square" lIns="104400" tIns="68400" rIns="104400" bIns="68400" rtlCol="0">
            <a:noAutofit/>
          </a:bodyPr>
          <a:lstStyle/>
          <a:p>
            <a:r>
              <a:rPr lang="de-CH" sz="1600" b="1" dirty="0"/>
              <a:t>Tipp</a:t>
            </a:r>
          </a:p>
          <a:p>
            <a:endParaRPr lang="de-CH" sz="800" b="1" dirty="0"/>
          </a:p>
          <a:p>
            <a:r>
              <a:rPr lang="de-DE" dirty="0"/>
              <a:t>«Feuer braucht drei Dinge!»</a:t>
            </a:r>
          </a:p>
          <a:p>
            <a:endParaRPr lang="de-DE" sz="800" dirty="0"/>
          </a:p>
          <a:p>
            <a:r>
              <a:rPr lang="de-DE" dirty="0"/>
              <a:t>Versucht</a:t>
            </a:r>
            <a:r>
              <a:rPr lang="de-CH" dirty="0"/>
              <a:t>,</a:t>
            </a:r>
            <a:r>
              <a:rPr lang="de-DE" dirty="0"/>
              <a:t> diese zusammen herauszufinden und ergänzt die Begriffe dann im</a:t>
            </a:r>
            <a:r>
              <a:rPr lang="de-CH" dirty="0"/>
              <a:t> Dreieck auf dem </a:t>
            </a:r>
            <a:r>
              <a:rPr lang="de-DE" dirty="0"/>
              <a:t>Arbeitsblatt.</a:t>
            </a:r>
            <a:endParaRPr lang="de-CH" dirty="0"/>
          </a:p>
        </p:txBody>
      </p:sp>
      <p:sp>
        <p:nvSpPr>
          <p:cNvPr id="14" name="Sprechblase: rechteckig 15">
            <a:extLst>
              <a:ext uri="{FF2B5EF4-FFF2-40B4-BE49-F238E27FC236}">
                <a16:creationId xmlns:a16="http://schemas.microsoft.com/office/drawing/2014/main" id="{DFB3A577-FC3A-BA3D-212E-AB97A2AD973D}"/>
              </a:ext>
            </a:extLst>
          </p:cNvPr>
          <p:cNvSpPr/>
          <p:nvPr/>
        </p:nvSpPr>
        <p:spPr>
          <a:xfrm>
            <a:off x="5708935" y="2366714"/>
            <a:ext cx="2445284" cy="1068076"/>
          </a:xfrm>
          <a:prstGeom prst="wedgeRectCallout">
            <a:avLst>
              <a:gd name="adj1" fmla="val 66290"/>
              <a:gd name="adj2" fmla="val -50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de-DE" dirty="0">
                <a:solidFill>
                  <a:schemeClr val="bg1"/>
                </a:solidFill>
              </a:rPr>
              <a:t>Macht das Experiment 11 und überlegt euch dabei schon die Antwort auf die Frage.</a:t>
            </a:r>
            <a:endParaRPr lang="de-CH" sz="1000" dirty="0">
              <a:solidFill>
                <a:schemeClr val="bg1"/>
              </a:solidFill>
            </a:endParaRPr>
          </a:p>
        </p:txBody>
      </p:sp>
      <p:pic>
        <p:nvPicPr>
          <p:cNvPr id="15"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flipH="1">
            <a:off x="8298234" y="2195661"/>
            <a:ext cx="1428153" cy="1428153"/>
          </a:xfrm>
          <a:prstGeom prst="rect">
            <a:avLst/>
          </a:prstGeom>
        </p:spPr>
      </p:pic>
    </p:spTree>
    <p:extLst>
      <p:ext uri="{BB962C8B-B14F-4D97-AF65-F5344CB8AC3E}">
        <p14:creationId xmlns:p14="http://schemas.microsoft.com/office/powerpoint/2010/main" val="22947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579090" y="741930"/>
            <a:ext cx="5503120" cy="5126139"/>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27</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1.3</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1587030" y="5866756"/>
            <a:ext cx="1340643" cy="793401"/>
          </a:xfrm>
          <a:prstGeom prst="wedgeRectCallout">
            <a:avLst>
              <a:gd name="adj1" fmla="val -60450"/>
              <a:gd name="adj2" fmla="val -37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dirty="0">
                <a:solidFill>
                  <a:schemeClr val="bg1"/>
                </a:solidFill>
              </a:rPr>
              <a:t>Zeichnet oder schreibt zu den drei Begriffen auch konkrete Beispiele.</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Das Feuerdreieck</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dirty="0"/>
              <a:t>Voraussetzungen für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pic>
        <p:nvPicPr>
          <p:cNvPr id="11"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09803" y="5508029"/>
            <a:ext cx="1428153" cy="1428153"/>
          </a:xfrm>
          <a:prstGeom prst="rect">
            <a:avLst/>
          </a:prstGeom>
        </p:spPr>
      </p:pic>
    </p:spTree>
    <p:extLst>
      <p:ext uri="{BB962C8B-B14F-4D97-AF65-F5344CB8AC3E}">
        <p14:creationId xmlns:p14="http://schemas.microsoft.com/office/powerpoint/2010/main" val="156342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3163" t="29042" r="31816" b="27136"/>
          <a:stretch/>
        </p:blipFill>
        <p:spPr>
          <a:xfrm>
            <a:off x="2537594" y="1151546"/>
            <a:ext cx="5472608" cy="4841152"/>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28</a:t>
            </a:fld>
            <a:endParaRPr lang="de-CH" dirty="0"/>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dirty="0"/>
              <a:t>1.3</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dirty="0"/>
              <a:t>Das Feuerdreieck Lösung</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dirty="0"/>
              <a:t>Voraussetzungen für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dirty="0"/>
          </a:p>
        </p:txBody>
      </p:sp>
      <p:sp>
        <p:nvSpPr>
          <p:cNvPr id="10"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7139887" y="1987515"/>
            <a:ext cx="2472834" cy="1993205"/>
          </a:xfrm>
        </p:spPr>
        <p:txBody>
          <a:bodyPr/>
          <a:lstStyle/>
          <a:p>
            <a:pPr marL="285750" indent="-285750">
              <a:buFont typeface="Arial" panose="020B0604020202020204" pitchFamily="34" charset="0"/>
              <a:buChar char="•"/>
            </a:pPr>
            <a:r>
              <a:rPr lang="de-CH" dirty="0"/>
              <a:t>ein</a:t>
            </a:r>
            <a:r>
              <a:rPr lang="de-DE" noProof="0" dirty="0"/>
              <a:t>geschaltete Herdplatte</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gebündeltes Sonnenlicht</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heisser Föhn</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aufgeheizter Akku</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a:t>
            </a:r>
            <a:endParaRPr lang="de-CH" noProof="0" dirty="0"/>
          </a:p>
          <a:p>
            <a:endParaRPr lang="de-CH" noProof="0" dirty="0"/>
          </a:p>
        </p:txBody>
      </p:sp>
      <p:sp>
        <p:nvSpPr>
          <p:cNvPr id="11"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2257352" y="2575519"/>
            <a:ext cx="2472834" cy="1993205"/>
          </a:xfrm>
        </p:spPr>
        <p:txBody>
          <a:bodyPr/>
          <a:lstStyle/>
          <a:p>
            <a:pPr marL="285750" indent="-285750">
              <a:buFont typeface="Arial" panose="020B0604020202020204" pitchFamily="34" charset="0"/>
              <a:buChar char="•"/>
            </a:pPr>
            <a:r>
              <a:rPr lang="de-DE" noProof="0" dirty="0"/>
              <a:t>Luft</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Wind</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a:t>
            </a:r>
            <a:endParaRPr lang="de-CH" noProof="0" dirty="0"/>
          </a:p>
          <a:p>
            <a:endParaRPr lang="de-CH" noProof="0" dirty="0"/>
          </a:p>
        </p:txBody>
      </p:sp>
      <p:sp>
        <p:nvSpPr>
          <p:cNvPr id="12"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3977754" y="5993558"/>
            <a:ext cx="2760866" cy="810615"/>
          </a:xfrm>
        </p:spPr>
        <p:txBody>
          <a:bodyPr/>
          <a:lstStyle/>
          <a:p>
            <a:pPr marL="285750" indent="-285750">
              <a:buFont typeface="Arial" panose="020B0604020202020204" pitchFamily="34" charset="0"/>
              <a:buChar char="•"/>
            </a:pPr>
            <a:r>
              <a:rPr lang="de-DE" noProof="0" dirty="0"/>
              <a:t>Holz, Karton, Papier, Stoff, …</a:t>
            </a:r>
          </a:p>
          <a:p>
            <a:pPr marL="285750" indent="-285750">
              <a:buFont typeface="Arial" panose="020B0604020202020204" pitchFamily="34" charset="0"/>
              <a:buChar char="•"/>
            </a:pPr>
            <a:endParaRPr lang="de-DE" noProof="0" dirty="0"/>
          </a:p>
          <a:p>
            <a:pPr marL="285750" indent="-285750">
              <a:buFont typeface="Arial" panose="020B0604020202020204" pitchFamily="34" charset="0"/>
              <a:buChar char="•"/>
            </a:pPr>
            <a:r>
              <a:rPr lang="de-DE" dirty="0"/>
              <a:t>Öle, Benzin, Alkohol,…</a:t>
            </a:r>
            <a:endParaRPr lang="de-CH" noProof="0" dirty="0"/>
          </a:p>
          <a:p>
            <a:endParaRPr lang="de-CH" noProof="0" dirty="0"/>
          </a:p>
        </p:txBody>
      </p:sp>
    </p:spTree>
    <p:extLst>
      <p:ext uri="{BB962C8B-B14F-4D97-AF65-F5344CB8AC3E}">
        <p14:creationId xmlns:p14="http://schemas.microsoft.com/office/powerpoint/2010/main" val="312458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7C1283-8B8B-C4A5-8A88-979DB03118BE}"/>
              </a:ext>
            </a:extLst>
          </p:cNvPr>
          <p:cNvSpPr>
            <a:spLocks noGrp="1"/>
          </p:cNvSpPr>
          <p:nvPr>
            <p:ph type="body" sz="quarter" idx="10"/>
          </p:nvPr>
        </p:nvSpPr>
        <p:spPr/>
        <p:txBody>
          <a:bodyPr/>
          <a:lstStyle/>
          <a:p>
            <a:r>
              <a:rPr lang="de-CH" noProof="0" dirty="0"/>
              <a:t>1</a:t>
            </a:r>
          </a:p>
        </p:txBody>
      </p:sp>
      <p:sp>
        <p:nvSpPr>
          <p:cNvPr id="5" name="Foliennummernplatzhalter 4">
            <a:extLst>
              <a:ext uri="{FF2B5EF4-FFF2-40B4-BE49-F238E27FC236}">
                <a16:creationId xmlns:a16="http://schemas.microsoft.com/office/drawing/2014/main"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dirty="0"/>
          </a:p>
        </p:txBody>
      </p:sp>
      <p:sp>
        <p:nvSpPr>
          <p:cNvPr id="6" name="Titel 5">
            <a:extLst>
              <a:ext uri="{FF2B5EF4-FFF2-40B4-BE49-F238E27FC236}">
                <a16:creationId xmlns:a16="http://schemas.microsoft.com/office/drawing/2014/main" id="{B133CC0C-389F-854F-6D23-5A1EEB9780E5}"/>
              </a:ext>
            </a:extLst>
          </p:cNvPr>
          <p:cNvSpPr>
            <a:spLocks noGrp="1"/>
          </p:cNvSpPr>
          <p:nvPr>
            <p:ph type="title"/>
          </p:nvPr>
        </p:nvSpPr>
        <p:spPr/>
        <p:txBody>
          <a:bodyPr/>
          <a:lstStyle/>
          <a:p>
            <a:r>
              <a:rPr lang="de-CH" noProof="0" dirty="0"/>
              <a:t>Kernfrage und daraus abgeleitete Lernziele</a:t>
            </a:r>
          </a:p>
        </p:txBody>
      </p:sp>
      <p:sp>
        <p:nvSpPr>
          <p:cNvPr id="7" name="Inhaltsplatzhalter 6">
            <a:extLst>
              <a:ext uri="{FF2B5EF4-FFF2-40B4-BE49-F238E27FC236}">
                <a16:creationId xmlns:a16="http://schemas.microsoft.com/office/drawing/2014/main" id="{D387EDC8-CCA7-1A3D-EAA3-3068FA394226}"/>
              </a:ext>
            </a:extLst>
          </p:cNvPr>
          <p:cNvSpPr>
            <a:spLocks noGrp="1"/>
          </p:cNvSpPr>
          <p:nvPr>
            <p:ph sz="quarter" idx="14"/>
          </p:nvPr>
        </p:nvSpPr>
        <p:spPr>
          <a:xfrm>
            <a:off x="613628" y="2786931"/>
            <a:ext cx="2228400" cy="2505074"/>
          </a:xfrm>
        </p:spPr>
        <p:txBody>
          <a:bodyPr/>
          <a:lstStyle/>
          <a:p>
            <a:r>
              <a:rPr lang="de-CH" sz="1800" b="1" noProof="0" dirty="0"/>
              <a:t>Lernziel 1</a:t>
            </a:r>
          </a:p>
          <a:p>
            <a:endParaRPr lang="de-CH" noProof="0" dirty="0"/>
          </a:p>
          <a:p>
            <a:r>
              <a:rPr lang="de-CH" noProof="0" dirty="0"/>
              <a:t>Die </a:t>
            </a:r>
            <a:r>
              <a:rPr lang="de-CH" dirty="0"/>
              <a:t>Schülerinnen und Schüler </a:t>
            </a:r>
            <a:r>
              <a:rPr lang="de-CH" noProof="0" dirty="0"/>
              <a:t>können die wichtigsten Eigenschaften einer Flamme beschreiben.</a:t>
            </a:r>
          </a:p>
          <a:p>
            <a:endParaRPr lang="de-DE" dirty="0"/>
          </a:p>
          <a:p>
            <a:r>
              <a:rPr lang="de-DE" dirty="0"/>
              <a:t>(NMG 3.3a, 4.3b)</a:t>
            </a:r>
            <a:endParaRPr lang="de-CH" dirty="0"/>
          </a:p>
          <a:p>
            <a:endParaRPr lang="de-CH" noProof="0" dirty="0"/>
          </a:p>
        </p:txBody>
      </p:sp>
      <p:sp>
        <p:nvSpPr>
          <p:cNvPr id="8" name="Inhaltsplatzhalter 7">
            <a:extLst>
              <a:ext uri="{FF2B5EF4-FFF2-40B4-BE49-F238E27FC236}">
                <a16:creationId xmlns:a16="http://schemas.microsoft.com/office/drawing/2014/main" id="{BB4D96BD-6E26-BA85-B992-8394D16BDA57}"/>
              </a:ext>
            </a:extLst>
          </p:cNvPr>
          <p:cNvSpPr>
            <a:spLocks noGrp="1"/>
          </p:cNvSpPr>
          <p:nvPr>
            <p:ph sz="quarter" idx="15"/>
          </p:nvPr>
        </p:nvSpPr>
        <p:spPr>
          <a:xfrm>
            <a:off x="3025253" y="2786931"/>
            <a:ext cx="2228400" cy="2505074"/>
          </a:xfrm>
        </p:spPr>
        <p:txBody>
          <a:bodyPr/>
          <a:lstStyle/>
          <a:p>
            <a:r>
              <a:rPr lang="de-CH" sz="1800" b="1" noProof="0" dirty="0"/>
              <a:t>Lernziel 2</a:t>
            </a:r>
          </a:p>
          <a:p>
            <a:endParaRPr lang="de-CH" noProof="0" dirty="0"/>
          </a:p>
          <a:p>
            <a:r>
              <a:rPr lang="de-CH" dirty="0"/>
              <a:t>Die Schülerinnen und Schüler können zwei Methoden, wie der Mensch früher Feuer machte, benennen und in eigenen Worten beschreiben.</a:t>
            </a:r>
          </a:p>
          <a:p>
            <a:endParaRPr lang="de-DE" dirty="0"/>
          </a:p>
          <a:p>
            <a:r>
              <a:rPr lang="de-DE" dirty="0"/>
              <a:t>(NMG 9.2e)</a:t>
            </a:r>
            <a:endParaRPr lang="de-CH" dirty="0"/>
          </a:p>
          <a:p>
            <a:endParaRPr lang="de-CH" dirty="0"/>
          </a:p>
        </p:txBody>
      </p:sp>
      <p:sp>
        <p:nvSpPr>
          <p:cNvPr id="9" name="Inhaltsplatzhalter 8">
            <a:extLst>
              <a:ext uri="{FF2B5EF4-FFF2-40B4-BE49-F238E27FC236}">
                <a16:creationId xmlns:a16="http://schemas.microsoft.com/office/drawing/2014/main" id="{03041B65-8FD6-9985-B805-F466EF4CA58B}"/>
              </a:ext>
            </a:extLst>
          </p:cNvPr>
          <p:cNvSpPr>
            <a:spLocks noGrp="1"/>
          </p:cNvSpPr>
          <p:nvPr>
            <p:ph sz="quarter" idx="16"/>
          </p:nvPr>
        </p:nvSpPr>
        <p:spPr>
          <a:xfrm>
            <a:off x="7848503" y="2786931"/>
            <a:ext cx="2228400" cy="2505074"/>
          </a:xfrm>
        </p:spPr>
        <p:txBody>
          <a:bodyPr/>
          <a:lstStyle/>
          <a:p>
            <a:r>
              <a:rPr lang="de-CH" sz="1800" b="1" noProof="0" dirty="0"/>
              <a:t>Lernziel 4</a:t>
            </a:r>
          </a:p>
          <a:p>
            <a:endParaRPr lang="de-CH" noProof="0" dirty="0"/>
          </a:p>
          <a:p>
            <a:r>
              <a:rPr lang="de-CH" dirty="0"/>
              <a:t>Die Schülerinnen und Schüler können die Voraussetzungen für Feuer mit eigenen Worten erklären.</a:t>
            </a:r>
          </a:p>
          <a:p>
            <a:endParaRPr lang="de-DE" noProof="0" dirty="0"/>
          </a:p>
          <a:p>
            <a:r>
              <a:rPr lang="de-DE" dirty="0"/>
              <a:t>(NMG 3.2a)</a:t>
            </a:r>
            <a:endParaRPr lang="de-CH" dirty="0"/>
          </a:p>
          <a:p>
            <a:endParaRPr lang="de-CH" noProof="0" dirty="0"/>
          </a:p>
        </p:txBody>
      </p:sp>
      <p:sp>
        <p:nvSpPr>
          <p:cNvPr id="10" name="Inhaltsplatzhalter 9">
            <a:extLst>
              <a:ext uri="{FF2B5EF4-FFF2-40B4-BE49-F238E27FC236}">
                <a16:creationId xmlns:a16="http://schemas.microsoft.com/office/drawing/2014/main" id="{2DE796B4-C106-EBF2-F661-074E00BB6FCB}"/>
              </a:ext>
            </a:extLst>
          </p:cNvPr>
          <p:cNvSpPr>
            <a:spLocks noGrp="1"/>
          </p:cNvSpPr>
          <p:nvPr>
            <p:ph sz="quarter" idx="17"/>
          </p:nvPr>
        </p:nvSpPr>
        <p:spPr>
          <a:xfrm>
            <a:off x="5436878" y="2786931"/>
            <a:ext cx="2228400" cy="2505074"/>
          </a:xfrm>
        </p:spPr>
        <p:txBody>
          <a:bodyPr/>
          <a:lstStyle/>
          <a:p>
            <a:r>
              <a:rPr lang="de-CH" sz="1800" b="1" noProof="0" dirty="0"/>
              <a:t>Lernziel 3</a:t>
            </a:r>
          </a:p>
          <a:p>
            <a:endParaRPr lang="de-CH" noProof="0" dirty="0"/>
          </a:p>
          <a:p>
            <a:r>
              <a:rPr lang="de-CH" dirty="0"/>
              <a:t>Die Schülerinnen und Schüler können drei Entwicklungen beschreiben, welche durch das Feuer ermöglicht wurden.</a:t>
            </a:r>
          </a:p>
          <a:p>
            <a:endParaRPr lang="de-DE" dirty="0"/>
          </a:p>
          <a:p>
            <a:r>
              <a:rPr lang="de-DE" dirty="0"/>
              <a:t>(NMG 9.2e)</a:t>
            </a:r>
            <a:endParaRPr lang="de-CH" dirty="0"/>
          </a:p>
          <a:p>
            <a:endParaRPr lang="de-CH" dirty="0"/>
          </a:p>
        </p:txBody>
      </p:sp>
      <p:sp>
        <p:nvSpPr>
          <p:cNvPr id="4" name="Fußzeilenplatzhalter 3">
            <a:extLst>
              <a:ext uri="{FF2B5EF4-FFF2-40B4-BE49-F238E27FC236}">
                <a16:creationId xmlns:a16="http://schemas.microsoft.com/office/drawing/2014/main" id="{1E1B10C4-D2E8-19CE-CD38-172DB9AFA6E5}"/>
              </a:ext>
            </a:extLst>
          </p:cNvPr>
          <p:cNvSpPr>
            <a:spLocks noGrp="1"/>
          </p:cNvSpPr>
          <p:nvPr>
            <p:ph type="ftr" sz="quarter" idx="12"/>
          </p:nvPr>
        </p:nvSpPr>
        <p:spPr/>
        <p:txBody>
          <a:bodyPr/>
          <a:lstStyle/>
          <a:p>
            <a:r>
              <a:rPr lang="de-DE" noProof="0"/>
              <a:t>Version Juli 2023</a:t>
            </a:r>
            <a:endParaRPr lang="de-CH" noProof="0" dirty="0"/>
          </a:p>
        </p:txBody>
      </p:sp>
      <p:sp>
        <p:nvSpPr>
          <p:cNvPr id="14" name="Textplatzhalter 10">
            <a:extLst>
              <a:ext uri="{FF2B5EF4-FFF2-40B4-BE49-F238E27FC236}">
                <a16:creationId xmlns:a16="http://schemas.microsoft.com/office/drawing/2014/main" id="{02847BF6-6230-790F-F967-B74655020DA6}"/>
              </a:ext>
            </a:extLst>
          </p:cNvPr>
          <p:cNvSpPr txBox="1">
            <a:spLocks/>
          </p:cNvSpPr>
          <p:nvPr/>
        </p:nvSpPr>
        <p:spPr>
          <a:xfrm>
            <a:off x="612714" y="2179321"/>
            <a:ext cx="9464189" cy="426720"/>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dirty="0"/>
              <a:t>Was ist Feuer, wie kam es zum Menschen und was hat der Mensch mit Feuer erreicht? </a:t>
            </a:r>
            <a:endParaRPr lang="de-CH" dirty="0"/>
          </a:p>
        </p:txBody>
      </p:sp>
    </p:spTree>
    <p:extLst>
      <p:ext uri="{BB962C8B-B14F-4D97-AF65-F5344CB8AC3E}">
        <p14:creationId xmlns:p14="http://schemas.microsoft.com/office/powerpoint/2010/main" val="38399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05B40-1DF9-3CE9-5263-B75794DF0481}"/>
              </a:ext>
            </a:extLst>
          </p:cNvPr>
          <p:cNvSpPr>
            <a:spLocks noGrp="1"/>
          </p:cNvSpPr>
          <p:nvPr>
            <p:ph type="body" sz="quarter" idx="10"/>
          </p:nvPr>
        </p:nvSpPr>
        <p:spPr/>
        <p:txBody>
          <a:bodyPr/>
          <a:lstStyle/>
          <a:p>
            <a:r>
              <a:rPr lang="de-CH" noProof="0" dirty="0"/>
              <a:t>1</a:t>
            </a:r>
          </a:p>
        </p:txBody>
      </p:sp>
      <p:sp>
        <p:nvSpPr>
          <p:cNvPr id="5" name="Foliennummernplatzhalter 4">
            <a:extLst>
              <a:ext uri="{FF2B5EF4-FFF2-40B4-BE49-F238E27FC236}">
                <a16:creationId xmlns:a16="http://schemas.microsoft.com/office/drawing/2014/main"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dirty="0"/>
          </a:p>
        </p:txBody>
      </p:sp>
      <p:sp>
        <p:nvSpPr>
          <p:cNvPr id="6" name="Titel 5">
            <a:extLst>
              <a:ext uri="{FF2B5EF4-FFF2-40B4-BE49-F238E27FC236}">
                <a16:creationId xmlns:a16="http://schemas.microsoft.com/office/drawing/2014/main" id="{0A487D51-5752-AB09-7BBC-147B1CFDEA56}"/>
              </a:ext>
            </a:extLst>
          </p:cNvPr>
          <p:cNvSpPr>
            <a:spLocks noGrp="1"/>
          </p:cNvSpPr>
          <p:nvPr>
            <p:ph type="title"/>
          </p:nvPr>
        </p:nvSpPr>
        <p:spPr/>
        <p:txBody>
          <a:bodyPr/>
          <a:lstStyle/>
          <a:p>
            <a:r>
              <a:rPr lang="de-CH" noProof="0" dirty="0"/>
              <a:t>Inhaltsverzeichnis Kapitel Feuer</a:t>
            </a:r>
          </a:p>
        </p:txBody>
      </p:sp>
      <p:graphicFrame>
        <p:nvGraphicFramePr>
          <p:cNvPr id="15" name="Tabelle 15">
            <a:extLst>
              <a:ext uri="{FF2B5EF4-FFF2-40B4-BE49-F238E27FC236}">
                <a16:creationId xmlns:a16="http://schemas.microsoft.com/office/drawing/2014/main" id="{C17F475C-66D0-CB5E-C385-28152F83B229}"/>
              </a:ext>
            </a:extLst>
          </p:cNvPr>
          <p:cNvGraphicFramePr>
            <a:graphicFrameLocks noGrp="1"/>
          </p:cNvGraphicFramePr>
          <p:nvPr>
            <p:ph sz="quarter" idx="14"/>
            <p:extLst>
              <p:ext uri="{D42A27DB-BD31-4B8C-83A1-F6EECF244321}">
                <p14:modId xmlns:p14="http://schemas.microsoft.com/office/powerpoint/2010/main" val="3127638726"/>
              </p:ext>
            </p:extLst>
          </p:nvPr>
        </p:nvGraphicFramePr>
        <p:xfrm>
          <a:off x="612714"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1.1</a:t>
                      </a:r>
                      <a:br>
                        <a:rPr lang="de-CH" sz="1400" b="1" dirty="0"/>
                      </a:br>
                      <a:r>
                        <a:rPr lang="de-CH" sz="1400" b="1" dirty="0"/>
                        <a:t>Die Flamme	7</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8</a:t>
                      </a:r>
                    </a:p>
                    <a:p>
                      <a:pPr>
                        <a:spcAft>
                          <a:spcPts val="600"/>
                        </a:spcAft>
                        <a:tabLst>
                          <a:tab pos="1922400" algn="r"/>
                        </a:tabLst>
                      </a:pPr>
                      <a:r>
                        <a:rPr lang="de-CH" sz="1000" dirty="0"/>
                        <a:t>Experimente mit der Kerze	10</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(Protokolle)	PT</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DE"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DE"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DE" sz="1000" dirty="0"/>
                        <a:t>PT:</a:t>
                      </a:r>
                      <a:r>
                        <a:rPr lang="de-DE" sz="1000" baseline="0" dirty="0"/>
                        <a:t> Praxisteil</a:t>
                      </a:r>
                      <a:endParaRPr lang="de-CH" sz="1000"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11" name="Textplatzhalter 10">
            <a:extLst>
              <a:ext uri="{FF2B5EF4-FFF2-40B4-BE49-F238E27FC236}">
                <a16:creationId xmlns:a16="http://schemas.microsoft.com/office/drawing/2014/main" id="{02847BF6-6230-790F-F967-B74655020DA6}"/>
              </a:ext>
            </a:extLst>
          </p:cNvPr>
          <p:cNvSpPr>
            <a:spLocks noGrp="1"/>
          </p:cNvSpPr>
          <p:nvPr>
            <p:ph type="body" sz="quarter" idx="18"/>
          </p:nvPr>
        </p:nvSpPr>
        <p:spPr/>
        <p:txBody>
          <a:bodyPr numCol="1"/>
          <a:lstStyle/>
          <a:p>
            <a:r>
              <a:rPr lang="de-CH" noProof="0" dirty="0"/>
              <a:t>Einstimmung; Vorwissen aktivieren								5</a:t>
            </a:r>
          </a:p>
        </p:txBody>
      </p:sp>
      <p:graphicFrame>
        <p:nvGraphicFramePr>
          <p:cNvPr id="16" name="Tabelle 15">
            <a:extLst>
              <a:ext uri="{FF2B5EF4-FFF2-40B4-BE49-F238E27FC236}">
                <a16:creationId xmlns:a16="http://schemas.microsoft.com/office/drawing/2014/main" id="{DF9ED130-4C25-E90B-6E58-28F77E5AC3E1}"/>
              </a:ext>
            </a:extLst>
          </p:cNvPr>
          <p:cNvGraphicFramePr>
            <a:graphicFrameLocks/>
          </p:cNvGraphicFramePr>
          <p:nvPr>
            <p:extLst>
              <p:ext uri="{D42A27DB-BD31-4B8C-83A1-F6EECF244321}">
                <p14:modId xmlns:p14="http://schemas.microsoft.com/office/powerpoint/2010/main" val="2042972060"/>
              </p:ext>
            </p:extLst>
          </p:nvPr>
        </p:nvGraphicFramePr>
        <p:xfrm>
          <a:off x="3024473"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dirty="0"/>
                        <a:t>1.2</a:t>
                      </a:r>
                      <a:br>
                        <a:rPr lang="de-CH" sz="1400" b="1" dirty="0"/>
                      </a:br>
                      <a:r>
                        <a:rPr lang="de-CH" sz="1400" b="1" dirty="0"/>
                        <a:t>Geschichte</a:t>
                      </a:r>
                    </a:p>
                    <a:p>
                      <a:pPr>
                        <a:tabLst>
                          <a:tab pos="1924050" algn="r"/>
                        </a:tabLst>
                      </a:pPr>
                      <a:r>
                        <a:rPr lang="de-CH" sz="1400" b="1" dirty="0"/>
                        <a:t>des Feuers	    11</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12</a:t>
                      </a:r>
                    </a:p>
                    <a:p>
                      <a:pPr>
                        <a:spcAft>
                          <a:spcPts val="600"/>
                        </a:spcAft>
                        <a:tabLst>
                          <a:tab pos="1922400" algn="r"/>
                        </a:tabLst>
                      </a:pPr>
                      <a:r>
                        <a:rPr lang="de-CH" sz="1000" dirty="0"/>
                        <a:t>Feuer in der Steinzeit	14</a:t>
                      </a:r>
                    </a:p>
                    <a:p>
                      <a:pPr>
                        <a:spcAft>
                          <a:spcPts val="600"/>
                        </a:spcAft>
                        <a:tabLst>
                          <a:tab pos="1922400" algn="r"/>
                        </a:tabLst>
                      </a:pPr>
                      <a:r>
                        <a:rPr lang="de-DE" sz="1000" dirty="0"/>
                        <a:t>Entwicklungen durch Feuer</a:t>
                      </a:r>
                      <a:r>
                        <a:rPr lang="de-CH" sz="1000" dirty="0"/>
                        <a:t>	17</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(Lapbook)	22</a:t>
                      </a:r>
                      <a:endParaRPr lang="de-CH" sz="1000" strike="sngStrike"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3" name="Tabelle 22">
            <a:extLst>
              <a:ext uri="{FF2B5EF4-FFF2-40B4-BE49-F238E27FC236}">
                <a16:creationId xmlns:a16="http://schemas.microsoft.com/office/drawing/2014/main" id="{F6F7034F-A4F5-DC1A-3FC5-F27620FFE8B4}"/>
              </a:ext>
            </a:extLst>
          </p:cNvPr>
          <p:cNvGraphicFramePr>
            <a:graphicFrameLocks/>
          </p:cNvGraphicFramePr>
          <p:nvPr>
            <p:extLst>
              <p:ext uri="{D42A27DB-BD31-4B8C-83A1-F6EECF244321}">
                <p14:modId xmlns:p14="http://schemas.microsoft.com/office/powerpoint/2010/main" val="2494217450"/>
              </p:ext>
            </p:extLst>
          </p:nvPr>
        </p:nvGraphicFramePr>
        <p:xfrm>
          <a:off x="5436232"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strike="noStrike" dirty="0"/>
                        <a:t>1</a:t>
                      </a:r>
                      <a:r>
                        <a:rPr lang="de-CH" sz="1400" b="1" dirty="0"/>
                        <a:t>.3</a:t>
                      </a:r>
                      <a:br>
                        <a:rPr lang="de-CH" sz="1400" b="1" dirty="0"/>
                      </a:br>
                      <a:r>
                        <a:rPr lang="de-CH" sz="1400" b="1" dirty="0"/>
                        <a:t>Voraussetzungen</a:t>
                      </a:r>
                    </a:p>
                    <a:p>
                      <a:pPr>
                        <a:tabLst>
                          <a:tab pos="1924050" algn="r"/>
                        </a:tabLst>
                      </a:pPr>
                      <a:r>
                        <a:rPr lang="de-CH" sz="1400" b="1" dirty="0"/>
                        <a:t>für Feuer	    2</a:t>
                      </a:r>
                      <a:r>
                        <a:rPr lang="de-CH" sz="1400" b="1" dirty="0">
                          <a:solidFill>
                            <a:schemeClr val="tx1"/>
                          </a:solidFill>
                        </a:rPr>
                        <a:t>3</a:t>
                      </a:r>
                      <a:r>
                        <a:rPr lang="de-CH" sz="1400" b="1" dirty="0"/>
                        <a:t>	</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dirty="0"/>
                        <a:t>Lernziele	24</a:t>
                      </a:r>
                      <a:endParaRPr lang="de-CH" sz="1000" strike="sngStrike" dirty="0"/>
                    </a:p>
                    <a:p>
                      <a:pPr>
                        <a:spcAft>
                          <a:spcPts val="600"/>
                        </a:spcAft>
                        <a:tabLst>
                          <a:tab pos="1922400" algn="r"/>
                        </a:tabLst>
                      </a:pPr>
                      <a:r>
                        <a:rPr lang="de-CH" sz="1000" dirty="0"/>
                        <a:t>Was braucht ein Feuer?	26</a:t>
                      </a:r>
                      <a:endParaRPr lang="de-CH" sz="1000" strike="sngStrike"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dirty="0"/>
                        <a:t>Verarbeitung (Feuerdreieck)	27</a:t>
                      </a:r>
                      <a:endParaRPr lang="de-CH" sz="1000" strike="sngStrike"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4" name="Fußzeilenplatzhalter 3">
            <a:extLst>
              <a:ext uri="{FF2B5EF4-FFF2-40B4-BE49-F238E27FC236}">
                <a16:creationId xmlns:a16="http://schemas.microsoft.com/office/drawing/2014/main" id="{726DA83B-2D0F-7EFD-3EA4-1315813A9D25}"/>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21365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2C66EC-9997-0EFA-7CF2-5E0BF0DDFED8}"/>
              </a:ext>
            </a:extLst>
          </p:cNvPr>
          <p:cNvSpPr>
            <a:spLocks noGrp="1"/>
          </p:cNvSpPr>
          <p:nvPr>
            <p:ph type="body" sz="quarter" idx="10"/>
          </p:nvPr>
        </p:nvSpPr>
        <p:spPr/>
        <p:txBody>
          <a:bodyPr/>
          <a:lstStyle/>
          <a:p>
            <a:r>
              <a:rPr lang="de-CH" noProof="0" dirty="0"/>
              <a:t>1</a:t>
            </a:r>
          </a:p>
        </p:txBody>
      </p:sp>
      <p:sp>
        <p:nvSpPr>
          <p:cNvPr id="5" name="Foliennummernplatzhalter 4">
            <a:extLst>
              <a:ext uri="{FF2B5EF4-FFF2-40B4-BE49-F238E27FC236}">
                <a16:creationId xmlns:a16="http://schemas.microsoft.com/office/drawing/2014/main" id="{F3A95138-E717-9627-B21E-371E1AA40407}"/>
              </a:ext>
            </a:extLst>
          </p:cNvPr>
          <p:cNvSpPr>
            <a:spLocks noGrp="1"/>
          </p:cNvSpPr>
          <p:nvPr>
            <p:ph type="sldNum" sz="quarter" idx="13"/>
          </p:nvPr>
        </p:nvSpPr>
        <p:spPr/>
        <p:txBody>
          <a:bodyPr/>
          <a:lstStyle/>
          <a:p>
            <a:fld id="{442AD375-037F-43D0-B059-5172DA06796A}" type="slidenum">
              <a:rPr lang="de-CH" smtClean="0"/>
              <a:pPr/>
              <a:t>5</a:t>
            </a:fld>
            <a:endParaRPr lang="de-CH" dirty="0"/>
          </a:p>
        </p:txBody>
      </p:sp>
      <p:sp>
        <p:nvSpPr>
          <p:cNvPr id="6" name="Titel 5">
            <a:extLst>
              <a:ext uri="{FF2B5EF4-FFF2-40B4-BE49-F238E27FC236}">
                <a16:creationId xmlns:a16="http://schemas.microsoft.com/office/drawing/2014/main" id="{40C684F4-4F53-2433-3B45-EA784B042823}"/>
              </a:ext>
            </a:extLst>
          </p:cNvPr>
          <p:cNvSpPr>
            <a:spLocks noGrp="1"/>
          </p:cNvSpPr>
          <p:nvPr>
            <p:ph type="title"/>
          </p:nvPr>
        </p:nvSpPr>
        <p:spPr/>
        <p:txBody>
          <a:bodyPr/>
          <a:lstStyle/>
          <a:p>
            <a:r>
              <a:rPr lang="de-CH" noProof="0" dirty="0"/>
              <a:t>Einstimmung</a:t>
            </a:r>
          </a:p>
        </p:txBody>
      </p:sp>
      <p:sp>
        <p:nvSpPr>
          <p:cNvPr id="7" name="Inhaltsplatzhalter 6">
            <a:extLst>
              <a:ext uri="{FF2B5EF4-FFF2-40B4-BE49-F238E27FC236}">
                <a16:creationId xmlns:a16="http://schemas.microsoft.com/office/drawing/2014/main" id="{CEE31492-B6B5-972B-BC98-A4F3BEBF3C45}"/>
              </a:ext>
            </a:extLst>
          </p:cNvPr>
          <p:cNvSpPr>
            <a:spLocks noGrp="1"/>
          </p:cNvSpPr>
          <p:nvPr>
            <p:ph sz="quarter" idx="14"/>
          </p:nvPr>
        </p:nvSpPr>
        <p:spPr>
          <a:xfrm>
            <a:off x="613627" y="6043759"/>
            <a:ext cx="5308343" cy="854592"/>
          </a:xfrm>
        </p:spPr>
        <p:txBody>
          <a:bodyPr/>
          <a:lstStyle/>
          <a:p>
            <a:r>
              <a:rPr lang="de-CH" dirty="0"/>
              <a:t>Mani Matter (1936-1972)</a:t>
            </a:r>
          </a:p>
          <a:p>
            <a:r>
              <a:rPr lang="de-DE" dirty="0"/>
              <a:t>I </a:t>
            </a:r>
            <a:r>
              <a:rPr lang="de-DE" dirty="0" err="1"/>
              <a:t>han</a:t>
            </a:r>
            <a:r>
              <a:rPr lang="de-DE" dirty="0"/>
              <a:t> es </a:t>
            </a:r>
            <a:r>
              <a:rPr lang="de-DE" dirty="0" err="1"/>
              <a:t>Zündhölzli</a:t>
            </a:r>
            <a:r>
              <a:rPr lang="de-DE" dirty="0"/>
              <a:t> </a:t>
            </a:r>
            <a:r>
              <a:rPr lang="de-DE" dirty="0" err="1"/>
              <a:t>azündt</a:t>
            </a:r>
            <a:r>
              <a:rPr lang="de-DE" dirty="0"/>
              <a:t>, 1.Strophe</a:t>
            </a:r>
          </a:p>
          <a:p>
            <a:endParaRPr lang="de-DE" dirty="0"/>
          </a:p>
          <a:p>
            <a:r>
              <a:rPr lang="de-CH" dirty="0"/>
              <a:t>«</a:t>
            </a:r>
            <a:r>
              <a:rPr lang="de-CH" dirty="0" err="1"/>
              <a:t>Ds</a:t>
            </a:r>
            <a:r>
              <a:rPr lang="de-CH" dirty="0"/>
              <a:t> </a:t>
            </a:r>
            <a:r>
              <a:rPr lang="de-CH" dirty="0" err="1"/>
              <a:t>Zündhölzli</a:t>
            </a:r>
            <a:r>
              <a:rPr lang="de-CH" dirty="0"/>
              <a:t>» aus Mani Matter: </a:t>
            </a:r>
            <a:r>
              <a:rPr lang="de-CH" dirty="0" err="1"/>
              <a:t>Us</a:t>
            </a:r>
            <a:r>
              <a:rPr lang="de-CH" dirty="0"/>
              <a:t> </a:t>
            </a:r>
            <a:r>
              <a:rPr lang="de-CH" dirty="0" err="1"/>
              <a:t>emene</a:t>
            </a:r>
            <a:r>
              <a:rPr lang="de-CH" dirty="0"/>
              <a:t> </a:t>
            </a:r>
            <a:r>
              <a:rPr lang="de-CH" dirty="0" err="1"/>
              <a:t>lääre</a:t>
            </a:r>
            <a:r>
              <a:rPr lang="de-CH" dirty="0"/>
              <a:t> </a:t>
            </a:r>
            <a:r>
              <a:rPr lang="de-CH" dirty="0" err="1"/>
              <a:t>Gygechaschte</a:t>
            </a:r>
            <a:r>
              <a:rPr lang="de-CH" dirty="0"/>
              <a:t> © 2011 </a:t>
            </a:r>
            <a:r>
              <a:rPr lang="de-CH" dirty="0" err="1"/>
              <a:t>Zytglogge</a:t>
            </a:r>
            <a:r>
              <a:rPr lang="de-CH" dirty="0"/>
              <a:t> Verlag</a:t>
            </a:r>
          </a:p>
          <a:p>
            <a:endParaRPr lang="de-CH" dirty="0"/>
          </a:p>
        </p:txBody>
      </p:sp>
      <p:sp>
        <p:nvSpPr>
          <p:cNvPr id="4" name="Fußzeilenplatzhalter 3">
            <a:extLst>
              <a:ext uri="{FF2B5EF4-FFF2-40B4-BE49-F238E27FC236}">
                <a16:creationId xmlns:a16="http://schemas.microsoft.com/office/drawing/2014/main" id="{7FF085D8-9194-C225-2B4E-7F1187E27B8D}"/>
              </a:ext>
            </a:extLst>
          </p:cNvPr>
          <p:cNvSpPr>
            <a:spLocks noGrp="1"/>
          </p:cNvSpPr>
          <p:nvPr>
            <p:ph type="ftr" sz="quarter" idx="12"/>
          </p:nvPr>
        </p:nvSpPr>
        <p:spPr/>
        <p:txBody>
          <a:bodyPr/>
          <a:lstStyle/>
          <a:p>
            <a:r>
              <a:rPr lang="de-DE" noProof="0"/>
              <a:t>Version Juli 2023</a:t>
            </a:r>
            <a:endParaRPr lang="de-CH" noProof="0" dirty="0"/>
          </a:p>
        </p:txBody>
      </p:sp>
      <p:pic>
        <p:nvPicPr>
          <p:cNvPr id="13" name="Bildplatzhalter 1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8131" b="8131"/>
          <a:stretch>
            <a:fillRect/>
          </a:stretch>
        </p:blipFill>
        <p:spPr>
          <a:xfrm>
            <a:off x="612000" y="1445399"/>
            <a:ext cx="9477436" cy="4464050"/>
          </a:xfrm>
        </p:spPr>
      </p:pic>
      <p:pic>
        <p:nvPicPr>
          <p:cNvPr id="3" name="Mani Matter Strophe 1">
            <a:hlinkClick r:id="" action="ppaction://media"/>
            <a:extLst>
              <a:ext uri="{FF2B5EF4-FFF2-40B4-BE49-F238E27FC236}">
                <a16:creationId xmlns:a16="http://schemas.microsoft.com/office/drawing/2014/main" id="{C08E181E-0E9C-BB80-1759-187621A32B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79988" y="3414713"/>
            <a:ext cx="730250" cy="730250"/>
          </a:xfrm>
          <a:prstGeom prst="rect">
            <a:avLst/>
          </a:prstGeom>
        </p:spPr>
      </p:pic>
    </p:spTree>
    <p:extLst>
      <p:ext uri="{BB962C8B-B14F-4D97-AF65-F5344CB8AC3E}">
        <p14:creationId xmlns:p14="http://schemas.microsoft.com/office/powerpoint/2010/main" val="2562755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C6216-E351-1FF0-ACDC-E5E5C987DA41}"/>
              </a:ext>
            </a:extLst>
          </p:cNvPr>
          <p:cNvSpPr>
            <a:spLocks noGrp="1"/>
          </p:cNvSpPr>
          <p:nvPr>
            <p:ph type="title"/>
          </p:nvPr>
        </p:nvSpPr>
        <p:spPr/>
        <p:txBody>
          <a:bodyPr/>
          <a:lstStyle/>
          <a:p>
            <a:r>
              <a:rPr lang="de-CH" noProof="0" dirty="0"/>
              <a:t>Vorwissen aktivieren</a:t>
            </a:r>
          </a:p>
        </p:txBody>
      </p:sp>
      <p:sp>
        <p:nvSpPr>
          <p:cNvPr id="5" name="Foliennummernplatzhalter 4">
            <a:extLst>
              <a:ext uri="{FF2B5EF4-FFF2-40B4-BE49-F238E27FC236}">
                <a16:creationId xmlns:a16="http://schemas.microsoft.com/office/drawing/2014/main" id="{6F4B8760-5F5D-2D10-7FD1-D5BD06E9A070}"/>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
        <p:nvSpPr>
          <p:cNvPr id="6" name="Textplatzhalter 5">
            <a:extLst>
              <a:ext uri="{FF2B5EF4-FFF2-40B4-BE49-F238E27FC236}">
                <a16:creationId xmlns:a16="http://schemas.microsoft.com/office/drawing/2014/main" id="{3110AA46-987B-A169-A14E-26CA362B2B32}"/>
              </a:ext>
            </a:extLst>
          </p:cNvPr>
          <p:cNvSpPr>
            <a:spLocks noGrp="1"/>
          </p:cNvSpPr>
          <p:nvPr>
            <p:ph type="body" sz="quarter" idx="13"/>
          </p:nvPr>
        </p:nvSpPr>
        <p:spPr/>
        <p:txBody>
          <a:bodyPr/>
          <a:lstStyle/>
          <a:p>
            <a:r>
              <a:rPr lang="de-CH" noProof="0" dirty="0"/>
              <a:t>Feuer</a:t>
            </a:r>
          </a:p>
        </p:txBody>
      </p:sp>
      <p:sp>
        <p:nvSpPr>
          <p:cNvPr id="21" name="Textplatzhalter 20">
            <a:extLst>
              <a:ext uri="{FF2B5EF4-FFF2-40B4-BE49-F238E27FC236}">
                <a16:creationId xmlns:a16="http://schemas.microsoft.com/office/drawing/2014/main" id="{3675AF4F-7FD0-85D8-4D23-753FB9F9565D}"/>
              </a:ext>
            </a:extLst>
          </p:cNvPr>
          <p:cNvSpPr>
            <a:spLocks noGrp="1"/>
          </p:cNvSpPr>
          <p:nvPr>
            <p:ph type="body" sz="quarter" idx="14"/>
          </p:nvPr>
        </p:nvSpPr>
        <p:spPr/>
        <p:txBody>
          <a:bodyPr/>
          <a:lstStyle/>
          <a:p>
            <a:r>
              <a:rPr lang="de-CH" noProof="0" dirty="0"/>
              <a:t>1</a:t>
            </a:r>
          </a:p>
        </p:txBody>
      </p:sp>
      <p:pic>
        <p:nvPicPr>
          <p:cNvPr id="8" name="Grafik 7">
            <a:extLst>
              <a:ext uri="{FF2B5EF4-FFF2-40B4-BE49-F238E27FC236}">
                <a16:creationId xmlns:a16="http://schemas.microsoft.com/office/drawing/2014/main"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de-DE" b="1" dirty="0">
                <a:solidFill>
                  <a:schemeClr val="bg1"/>
                </a:solidFill>
              </a:rPr>
              <a:t>Hast du auch schon, wie Mani Matter, ein Zündhölzchen angezündet?</a:t>
            </a:r>
          </a:p>
        </p:txBody>
      </p:sp>
      <p:sp>
        <p:nvSpPr>
          <p:cNvPr id="12" name="Textfeld 11">
            <a:extLst>
              <a:ext uri="{FF2B5EF4-FFF2-40B4-BE49-F238E27FC236}">
                <a16:creationId xmlns:a16="http://schemas.microsoft.com/office/drawing/2014/main" id="{06907ED4-45C5-16E7-0005-2704CB4BCC7F}"/>
              </a:ext>
            </a:extLst>
          </p:cNvPr>
          <p:cNvSpPr txBox="1"/>
          <p:nvPr/>
        </p:nvSpPr>
        <p:spPr>
          <a:xfrm>
            <a:off x="5435887" y="2228305"/>
            <a:ext cx="3841463" cy="1767556"/>
          </a:xfrm>
          <a:prstGeom prst="rect">
            <a:avLst/>
          </a:prstGeom>
          <a:solidFill>
            <a:schemeClr val="accent2"/>
          </a:solidFill>
        </p:spPr>
        <p:txBody>
          <a:bodyPr wrap="square" lIns="144000" tIns="93600" rIns="90000" bIns="144000" rtlCol="0">
            <a:noAutofit/>
          </a:bodyPr>
          <a:lstStyle/>
          <a:p>
            <a:r>
              <a:rPr lang="de-CH" b="1" dirty="0">
                <a:solidFill>
                  <a:schemeClr val="bg1"/>
                </a:solidFill>
              </a:rPr>
              <a:t>Gibt es auch andere Möglichkeiten, um ein Feuer zu machen?</a:t>
            </a:r>
            <a:endParaRPr lang="de-DE" b="1" strike="sngStrike" dirty="0">
              <a:solidFill>
                <a:schemeClr val="bg1"/>
              </a:solidFill>
            </a:endParaRPr>
          </a:p>
          <a:p>
            <a:endParaRPr lang="de-DE" b="1" dirty="0">
              <a:solidFill>
                <a:schemeClr val="bg1"/>
              </a:solidFill>
            </a:endParaRPr>
          </a:p>
          <a:p>
            <a:r>
              <a:rPr lang="de-DE" b="1" dirty="0">
                <a:solidFill>
                  <a:schemeClr val="bg1"/>
                </a:solidFill>
              </a:rPr>
              <a:t>Wie würdest du das tun?</a:t>
            </a:r>
          </a:p>
        </p:txBody>
      </p:sp>
      <p:sp>
        <p:nvSpPr>
          <p:cNvPr id="13" name="Textfeld 12">
            <a:extLst>
              <a:ext uri="{FF2B5EF4-FFF2-40B4-BE49-F238E27FC236}">
                <a16:creationId xmlns:a16="http://schemas.microsoft.com/office/drawing/2014/main" id="{4D0D8FD9-2B57-54CA-B60E-0DE6ED6D91D7}"/>
              </a:ext>
            </a:extLst>
          </p:cNvPr>
          <p:cNvSpPr txBox="1"/>
          <p:nvPr/>
        </p:nvSpPr>
        <p:spPr>
          <a:xfrm>
            <a:off x="1423753" y="4177027"/>
            <a:ext cx="2224322" cy="2375118"/>
          </a:xfrm>
          <a:prstGeom prst="rect">
            <a:avLst/>
          </a:prstGeom>
          <a:solidFill>
            <a:schemeClr val="accent5"/>
          </a:solidFill>
        </p:spPr>
        <p:txBody>
          <a:bodyPr wrap="square" lIns="144000" tIns="93600" rIns="90000" bIns="144000" rtlCol="0">
            <a:noAutofit/>
          </a:bodyPr>
          <a:lstStyle/>
          <a:p>
            <a:r>
              <a:rPr lang="de-DE" b="1" dirty="0">
                <a:solidFill>
                  <a:schemeClr val="bg1"/>
                </a:solidFill>
              </a:rPr>
              <a:t>Was meinst du, wie haben die Menschen früher Feuer gemacht, als es noch keine Zündhölzchen gab?</a:t>
            </a:r>
          </a:p>
        </p:txBody>
      </p:sp>
      <p:sp>
        <p:nvSpPr>
          <p:cNvPr id="14" name="Textfeld 13">
            <a:extLst>
              <a:ext uri="{FF2B5EF4-FFF2-40B4-BE49-F238E27FC236}">
                <a16:creationId xmlns:a16="http://schemas.microsoft.com/office/drawing/2014/main" id="{4369A7A1-2989-8167-FD35-AC92F3594288}"/>
              </a:ext>
            </a:extLst>
          </p:cNvPr>
          <p:cNvSpPr txBox="1"/>
          <p:nvPr/>
        </p:nvSpPr>
        <p:spPr>
          <a:xfrm>
            <a:off x="3832784" y="4177026"/>
            <a:ext cx="2224322" cy="1258995"/>
          </a:xfrm>
          <a:prstGeom prst="rect">
            <a:avLst/>
          </a:prstGeom>
          <a:solidFill>
            <a:schemeClr val="accent3"/>
          </a:solidFill>
        </p:spPr>
        <p:txBody>
          <a:bodyPr wrap="square" lIns="144000" tIns="93600" rIns="90000" bIns="144000" rtlCol="0">
            <a:noAutofit/>
          </a:bodyPr>
          <a:lstStyle/>
          <a:p>
            <a:r>
              <a:rPr lang="de-DE" b="1" dirty="0">
                <a:solidFill>
                  <a:schemeClr val="bg1"/>
                </a:solidFill>
              </a:rPr>
              <a:t>Wo brauchen wir heute noch Feuer?</a:t>
            </a:r>
          </a:p>
          <a:p>
            <a:endParaRPr lang="de-DE" b="1" dirty="0">
              <a:solidFill>
                <a:schemeClr val="bg1"/>
              </a:solidFill>
            </a:endParaRPr>
          </a:p>
          <a:p>
            <a:endParaRPr lang="de-CH" b="1" dirty="0">
              <a:solidFill>
                <a:schemeClr val="bg1"/>
              </a:solidFill>
            </a:endParaRPr>
          </a:p>
        </p:txBody>
      </p:sp>
      <p:sp>
        <p:nvSpPr>
          <p:cNvPr id="15" name="Textfeld 14">
            <a:extLst>
              <a:ext uri="{FF2B5EF4-FFF2-40B4-BE49-F238E27FC236}">
                <a16:creationId xmlns:a16="http://schemas.microsoft.com/office/drawing/2014/main" id="{C463DC58-1C96-B32D-A6F4-B23884A12C6B}"/>
              </a:ext>
            </a:extLst>
          </p:cNvPr>
          <p:cNvSpPr txBox="1"/>
          <p:nvPr/>
        </p:nvSpPr>
        <p:spPr>
          <a:xfrm>
            <a:off x="6242608" y="4177026"/>
            <a:ext cx="3034741" cy="1258995"/>
          </a:xfrm>
          <a:prstGeom prst="rect">
            <a:avLst/>
          </a:prstGeom>
          <a:solidFill>
            <a:schemeClr val="accent4"/>
          </a:solidFill>
        </p:spPr>
        <p:txBody>
          <a:bodyPr wrap="square" lIns="144000" tIns="93600" rIns="90000" bIns="144000" rtlCol="0">
            <a:noAutofit/>
          </a:bodyPr>
          <a:lstStyle/>
          <a:p>
            <a:r>
              <a:rPr lang="de-DE" b="1" dirty="0">
                <a:solidFill>
                  <a:schemeClr val="bg1"/>
                </a:solidFill>
              </a:rPr>
              <a:t>Was denkst du, wie würde die Welt heute aussehen, wenn der Mensch nie gelernt hätte, Feuer zu machen?</a:t>
            </a:r>
          </a:p>
        </p:txBody>
      </p:sp>
      <p:sp>
        <p:nvSpPr>
          <p:cNvPr id="4" name="Fußzeilenplatzhalter 3">
            <a:extLst>
              <a:ext uri="{FF2B5EF4-FFF2-40B4-BE49-F238E27FC236}">
                <a16:creationId xmlns:a16="http://schemas.microsoft.com/office/drawing/2014/main" id="{423523FF-B71A-8827-9373-47D211E6783B}"/>
              </a:ext>
            </a:extLst>
          </p:cNvPr>
          <p:cNvSpPr>
            <a:spLocks noGrp="1"/>
          </p:cNvSpPr>
          <p:nvPr>
            <p:ph type="ftr" sz="quarter" idx="11"/>
          </p:nvPr>
        </p:nvSpPr>
        <p:spPr/>
        <p:txBody>
          <a:bodyPr/>
          <a:lstStyle/>
          <a:p>
            <a:r>
              <a:rPr lang="de-DE" noProof="0"/>
              <a:t>Version Juli 2023</a:t>
            </a:r>
            <a:endParaRPr lang="de-CH" noProof="0" dirty="0"/>
          </a:p>
        </p:txBody>
      </p:sp>
      <p:sp>
        <p:nvSpPr>
          <p:cNvPr id="16" name="Textfeld 15">
            <a:extLst>
              <a:ext uri="{FF2B5EF4-FFF2-40B4-BE49-F238E27FC236}">
                <a16:creationId xmlns:a16="http://schemas.microsoft.com/office/drawing/2014/main" id="{2E914DD9-FA51-FD93-4A21-9D98C4BC7D20}"/>
              </a:ext>
            </a:extLst>
          </p:cNvPr>
          <p:cNvSpPr txBox="1"/>
          <p:nvPr/>
        </p:nvSpPr>
        <p:spPr>
          <a:xfrm>
            <a:off x="3832785" y="5617186"/>
            <a:ext cx="3673361" cy="934959"/>
          </a:xfrm>
          <a:prstGeom prst="rect">
            <a:avLst/>
          </a:prstGeom>
          <a:solidFill>
            <a:schemeClr val="accent1"/>
          </a:solidFill>
        </p:spPr>
        <p:txBody>
          <a:bodyPr wrap="square" lIns="144000" tIns="93600" rIns="90000" bIns="144000" rtlCol="0">
            <a:noAutofit/>
          </a:bodyPr>
          <a:lstStyle/>
          <a:p>
            <a:r>
              <a:rPr lang="de-DE" b="1" dirty="0">
                <a:solidFill>
                  <a:schemeClr val="bg1"/>
                </a:solidFill>
              </a:rPr>
              <a:t>Was braucht es, damit ein Feuer brennen kann?</a:t>
            </a:r>
          </a:p>
        </p:txBody>
      </p:sp>
    </p:spTree>
    <p:extLst>
      <p:ext uri="{BB962C8B-B14F-4D97-AF65-F5344CB8AC3E}">
        <p14:creationId xmlns:p14="http://schemas.microsoft.com/office/powerpoint/2010/main" val="38775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dirty="0"/>
              <a:t>1.1</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dirty="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7</a:t>
            </a:fld>
            <a:endParaRPr lang="de-CH" dirty="0"/>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noProof="0" dirty="0"/>
              <a:t>Die Flamme</a:t>
            </a:r>
          </a:p>
        </p:txBody>
      </p:sp>
      <p:sp>
        <p:nvSpPr>
          <p:cNvPr id="4" name="Textplatzhalter 3"/>
          <p:cNvSpPr>
            <a:spLocks noGrp="1"/>
          </p:cNvSpPr>
          <p:nvPr>
            <p:ph type="body" sz="quarter" idx="14"/>
          </p:nvPr>
        </p:nvSpPr>
        <p:spPr/>
        <p:txBody>
          <a:bodyPr/>
          <a:lstStyle/>
          <a:p>
            <a:r>
              <a:rPr lang="de-DE" dirty="0"/>
              <a:t>1.1</a:t>
            </a:r>
            <a:endParaRPr lang="de-CH" dirty="0"/>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222352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68752180"/>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Lektionen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Kopien:</a:t>
                      </a:r>
                      <a:r>
                        <a:rPr lang="de-CH" sz="1100" baseline="0" dirty="0"/>
                        <a:t> Folie 10</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dirty="0"/>
                        <a:t>Boxen </a:t>
                      </a:r>
                      <a:r>
                        <a:rPr lang="de-DE" sz="1100" baseline="0" dirty="0" err="1"/>
                        <a:t>Zouber-Chischte</a:t>
                      </a:r>
                      <a:r>
                        <a:rPr lang="de-DE" sz="1100" baseline="0" dirty="0"/>
                        <a:t> </a:t>
                      </a:r>
                      <a:r>
                        <a:rPr lang="de-DE" sz="1100" baseline="0" dirty="0" err="1"/>
                        <a:t>Füür</a:t>
                      </a: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dirty="0"/>
                        <a:t>Kopien Praxisteil:                                              </a:t>
                      </a:r>
                      <a:r>
                        <a:rPr lang="de-CH" sz="1100" baseline="0" dirty="0" err="1">
                          <a:solidFill>
                            <a:schemeClr val="tx1"/>
                          </a:solidFill>
                        </a:rPr>
                        <a:t>Sicherheits</a:t>
                      </a:r>
                      <a:r>
                        <a:rPr lang="de-DE" sz="1100" baseline="0" dirty="0">
                          <a:solidFill>
                            <a:schemeClr val="tx1"/>
                          </a:solidFill>
                        </a:rPr>
                        <a:t>r</a:t>
                      </a:r>
                      <a:r>
                        <a:rPr lang="de-DE" sz="1100" baseline="0" dirty="0"/>
                        <a:t>egeln (E5), Experimente </a:t>
                      </a:r>
                      <a:r>
                        <a:rPr lang="de-CH" sz="1100" baseline="0" dirty="0">
                          <a:solidFill>
                            <a:schemeClr val="tx1"/>
                          </a:solidFill>
                        </a:rPr>
                        <a:t>Nr.</a:t>
                      </a:r>
                      <a:r>
                        <a:rPr lang="de-CH" sz="1100" baseline="0" dirty="0">
                          <a:solidFill>
                            <a:schemeClr val="accent2">
                              <a:lumMod val="75000"/>
                            </a:schemeClr>
                          </a:solidFill>
                        </a:rPr>
                        <a:t> </a:t>
                      </a:r>
                      <a:r>
                        <a:rPr lang="de-DE" sz="1100" baseline="0" dirty="0"/>
                        <a:t>1-4, </a:t>
                      </a:r>
                      <a:r>
                        <a:rPr lang="de-CH" sz="1100" strike="noStrike" baseline="0" dirty="0">
                          <a:solidFill>
                            <a:schemeClr val="tx1"/>
                          </a:solidFill>
                        </a:rPr>
                        <a:t>optional</a:t>
                      </a:r>
                      <a:r>
                        <a:rPr lang="de-CH" sz="1100" strike="noStrike" baseline="0" dirty="0"/>
                        <a:t> </a:t>
                      </a:r>
                      <a:r>
                        <a:rPr lang="de-DE" sz="1100" baseline="0" dirty="0"/>
                        <a:t>5 und Demonstrationsexperiment 13 (Protokollblatt)</a:t>
                      </a:r>
                      <a:endParaRPr lang="de-CH" sz="110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Experimente</a:t>
                      </a:r>
                      <a:r>
                        <a:rPr lang="de-CH" sz="1100" dirty="0"/>
                        <a:t> </a:t>
                      </a:r>
                      <a:r>
                        <a:rPr lang="de-CH" sz="1100" dirty="0">
                          <a:solidFill>
                            <a:schemeClr val="tx1"/>
                          </a:solidFill>
                        </a:rPr>
                        <a:t>Nr.</a:t>
                      </a:r>
                      <a:r>
                        <a:rPr lang="de-DE" sz="1100" baseline="0" dirty="0"/>
                        <a:t> 1, 2, 3, 4, </a:t>
                      </a:r>
                      <a:r>
                        <a:rPr lang="de-CH" sz="1100" strike="noStrike" baseline="0" dirty="0">
                          <a:solidFill>
                            <a:schemeClr val="tx1"/>
                          </a:solidFill>
                        </a:rPr>
                        <a:t>optional</a:t>
                      </a:r>
                      <a:r>
                        <a:rPr lang="de-CH" sz="1100" strike="noStrike" baseline="0" dirty="0">
                          <a:solidFill>
                            <a:schemeClr val="accent2">
                              <a:lumMod val="75000"/>
                            </a:schemeClr>
                          </a:solidFill>
                        </a:rPr>
                        <a:t> </a:t>
                      </a:r>
                      <a:r>
                        <a:rPr lang="de-DE" sz="1100" baseline="0" dirty="0"/>
                        <a:t>5 und Demonstrationsexperiment 13</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dirty="0"/>
              <a:t>1.1</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8</a:t>
            </a:fld>
            <a:endParaRPr lang="de-CH" dirty="0"/>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dirty="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dirty="0"/>
              <a:t>Lernziel (Inhaltlich)</a:t>
            </a:r>
          </a:p>
          <a:p>
            <a:endParaRPr lang="de-CH" noProof="0" dirty="0"/>
          </a:p>
          <a:p>
            <a:r>
              <a:rPr lang="de-CH" dirty="0"/>
              <a:t>Die Schülerinnen und Schüler können die wichtigsten Eigenschaften einer Flamme beschreiben.</a:t>
            </a:r>
          </a:p>
          <a:p>
            <a:endParaRPr lang="de-CH" dirty="0"/>
          </a:p>
          <a:p>
            <a:r>
              <a:rPr lang="de-DE" dirty="0"/>
              <a:t>(NMG 3.3a, 4.3b)</a:t>
            </a:r>
            <a:endParaRPr lang="de-CH" dirty="0"/>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dirty="0"/>
              <a:t>Lernziel (überfachlich)</a:t>
            </a:r>
          </a:p>
          <a:p>
            <a:endParaRPr lang="de-CH" noProof="0" dirty="0"/>
          </a:p>
          <a:p>
            <a:r>
              <a:rPr lang="de-CH" noProof="0" dirty="0"/>
              <a:t>Die </a:t>
            </a:r>
            <a:r>
              <a:rPr lang="de-CH" dirty="0"/>
              <a:t>Schülerinnen und Schüler</a:t>
            </a:r>
            <a:r>
              <a:rPr lang="de-CH" noProof="0" dirty="0"/>
              <a:t> können nach Anleitung Experimente selbstständig durchführen.</a:t>
            </a:r>
          </a:p>
          <a:p>
            <a:endParaRPr lang="de-CH" noProof="0" dirty="0"/>
          </a:p>
          <a:p>
            <a:r>
              <a:rPr lang="de-DE" dirty="0"/>
              <a:t>(</a:t>
            </a:r>
            <a:r>
              <a:rPr lang="de-CH" dirty="0"/>
              <a:t>P</a:t>
            </a:r>
            <a:r>
              <a:rPr lang="de-DE" dirty="0" err="1"/>
              <a:t>ers</a:t>
            </a:r>
            <a:r>
              <a:rPr lang="de-CH" dirty="0"/>
              <a:t>onale </a:t>
            </a:r>
            <a:r>
              <a:rPr lang="de-DE" dirty="0"/>
              <a:t>Komp</a:t>
            </a:r>
            <a:r>
              <a:rPr lang="de-CH" dirty="0"/>
              <a:t>etenzen:</a:t>
            </a:r>
            <a:r>
              <a:rPr lang="de-DE" dirty="0"/>
              <a:t> </a:t>
            </a:r>
            <a:r>
              <a:rPr lang="de-DE" dirty="0" err="1"/>
              <a:t>Selb</a:t>
            </a:r>
            <a:r>
              <a:rPr lang="de-CH" noProof="0" dirty="0"/>
              <a:t>st</a:t>
            </a:r>
            <a:r>
              <a:rPr lang="de-DE" dirty="0" err="1"/>
              <a:t>ständigkeit</a:t>
            </a:r>
            <a:r>
              <a:rPr lang="de-DE" dirty="0"/>
              <a:t>)</a:t>
            </a:r>
            <a:endParaRPr lang="de-CH" noProof="0" dirty="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dirty="0"/>
              <a:t>Die Flamme</a:t>
            </a:r>
            <a:endParaRPr lang="de-CH" noProof="0" dirty="0"/>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dirty="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15" name="Grafik 14"/>
          <p:cNvPicPr>
            <a:picLocks noChangeAspect="1"/>
          </p:cNvPicPr>
          <p:nvPr/>
        </p:nvPicPr>
        <p:blipFill>
          <a:blip r:embed="rId6"/>
          <a:stretch>
            <a:fillRect/>
          </a:stretch>
        </p:blipFill>
        <p:spPr>
          <a:xfrm>
            <a:off x="5341106" y="3664685"/>
            <a:ext cx="866781"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Grafik 15"/>
          <p:cNvPicPr>
            <a:picLocks noChangeAspect="1"/>
          </p:cNvPicPr>
          <p:nvPr/>
        </p:nvPicPr>
        <p:blipFill>
          <a:blip r:embed="rId7"/>
          <a:stretch>
            <a:fillRect/>
          </a:stretch>
        </p:blipFill>
        <p:spPr>
          <a:xfrm>
            <a:off x="6349218" y="3661826"/>
            <a:ext cx="865906"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p:cNvPicPr>
            <a:picLocks noChangeAspect="1"/>
          </p:cNvPicPr>
          <p:nvPr/>
        </p:nvPicPr>
        <p:blipFill>
          <a:blip r:embed="rId8"/>
          <a:stretch>
            <a:fillRect/>
          </a:stretch>
        </p:blipFill>
        <p:spPr>
          <a:xfrm>
            <a:off x="7357330" y="3671893"/>
            <a:ext cx="868896"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Grafik 17"/>
          <p:cNvPicPr>
            <a:picLocks noChangeAspect="1"/>
          </p:cNvPicPr>
          <p:nvPr/>
        </p:nvPicPr>
        <p:blipFill>
          <a:blip r:embed="rId9"/>
          <a:stretch>
            <a:fillRect/>
          </a:stretch>
        </p:blipFill>
        <p:spPr>
          <a:xfrm>
            <a:off x="5063501" y="4406700"/>
            <a:ext cx="86343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Grafik 18"/>
          <p:cNvPicPr>
            <a:picLocks noChangeAspect="1"/>
          </p:cNvPicPr>
          <p:nvPr/>
        </p:nvPicPr>
        <p:blipFill>
          <a:blip r:embed="rId10"/>
          <a:stretch>
            <a:fillRect/>
          </a:stretch>
        </p:blipFill>
        <p:spPr>
          <a:xfrm>
            <a:off x="6067223" y="4415653"/>
            <a:ext cx="864669"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p:cNvPicPr>
            <a:picLocks noChangeAspect="1"/>
          </p:cNvPicPr>
          <p:nvPr/>
        </p:nvPicPr>
        <p:blipFill>
          <a:blip r:embed="rId11"/>
          <a:stretch>
            <a:fillRect/>
          </a:stretch>
        </p:blipFill>
        <p:spPr>
          <a:xfrm>
            <a:off x="7077451" y="4422732"/>
            <a:ext cx="865543"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p:cNvPicPr>
            <a:picLocks noChangeAspect="1"/>
          </p:cNvPicPr>
          <p:nvPr/>
        </p:nvPicPr>
        <p:blipFill>
          <a:blip r:embed="rId12"/>
          <a:stretch>
            <a:fillRect/>
          </a:stretch>
        </p:blipFill>
        <p:spPr>
          <a:xfrm>
            <a:off x="8087529" y="4422732"/>
            <a:ext cx="865906"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200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dirty="0"/>
              <a:t>1.1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9</a:t>
            </a:fld>
            <a:endParaRPr lang="de-CH" dirty="0"/>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endParaRPr lang="de-CH" noProof="0" dirty="0"/>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dirty="0"/>
              <a:t>Lernziel 1</a:t>
            </a:r>
          </a:p>
          <a:p>
            <a:endParaRPr lang="de-CH" noProof="0" dirty="0"/>
          </a:p>
          <a:p>
            <a:r>
              <a:rPr lang="de-CH" sz="1400" dirty="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dirty="0"/>
              <a:t>Lernziel 2</a:t>
            </a:r>
          </a:p>
          <a:p>
            <a:endParaRPr lang="de-CH" noProof="0" dirty="0"/>
          </a:p>
          <a:p>
            <a:r>
              <a:rPr lang="de-CH" sz="1400" dirty="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dirty="0"/>
              <a:t>Die Flamme</a:t>
            </a:r>
            <a:endParaRPr lang="de-CH" noProof="0" dirty="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dirty="0"/>
          </a:p>
        </p:txBody>
      </p:sp>
    </p:spTree>
    <p:extLst>
      <p:ext uri="{BB962C8B-B14F-4D97-AF65-F5344CB8AC3E}">
        <p14:creationId xmlns:p14="http://schemas.microsoft.com/office/powerpoint/2010/main" val="1320933811"/>
      </p:ext>
    </p:extLst>
  </p:cSld>
  <p:clrMapOvr>
    <a:masterClrMapping/>
  </p:clrMapOvr>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DE IFC V2.potx" id="{B1080354-55E2-46AD-A309-31D0D806A8D7}" vid="{6C26F1EA-7360-4B94-AC01-67A837458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purl.org/dc/elements/1.1/"/>
    <ds:schemaRef ds:uri="http://schemas.microsoft.com/office/2006/metadata/properties"/>
    <ds:schemaRef ds:uri="http://purl.org/dc/terms/"/>
    <ds:schemaRef ds:uri="http://schemas.openxmlformats.org/package/2006/metadata/core-properties"/>
    <ds:schemaRef ds:uri="c9077d15-72ed-4fec-bcfe-3472729e9195"/>
    <ds:schemaRef ds:uri="http://schemas.microsoft.com/office/2006/documentManagement/types"/>
    <ds:schemaRef ds:uri="http://schemas.microsoft.com/office/infopath/2007/PartnerControls"/>
    <ds:schemaRef ds:uri="bc24777f-78b6-4f3c-a73a-d5fa08e4d537"/>
    <ds:schemaRef ds:uri="http://www.w3.org/XML/1998/namespace"/>
    <ds:schemaRef ds:uri="http://purl.org/dc/dcmitype/"/>
    <ds:schemaRef ds:uri="049745b1-592f-479a-a9af-bfda4800f5ba"/>
    <ds:schemaRef ds:uri="0047e902-3f6c-4813-b5b2-4882aa641d53"/>
  </ds:schemaRefs>
</ds:datastoreItem>
</file>

<file path=customXml/itemProps3.xml><?xml version="1.0" encoding="utf-8"?>
<ds:datastoreItem xmlns:ds="http://schemas.openxmlformats.org/officeDocument/2006/customXml" ds:itemID="{97CB1AAD-F410-408E-A612-BFD75CA63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7e902-3f6c-4813-b5b2-4882aa641d53"/>
    <ds:schemaRef ds:uri="049745b1-592f-479a-a9af-bfda4800f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DE IFC V2</Template>
  <TotalTime>0</TotalTime>
  <Words>3501</Words>
  <Application>Microsoft Office PowerPoint</Application>
  <PresentationFormat>Custom</PresentationFormat>
  <Paragraphs>498</Paragraphs>
  <Slides>28</Slides>
  <Notes>28</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Benutzerdefiniertes Design</vt:lpstr>
      <vt:lpstr>PowerPoint Presentation</vt:lpstr>
      <vt:lpstr>Feuer</vt:lpstr>
      <vt:lpstr>Kernfrage und daraus abgeleitete Lernziele</vt:lpstr>
      <vt:lpstr>Inhaltsverzeichnis Kapitel Feuer</vt:lpstr>
      <vt:lpstr>Einstimmung</vt:lpstr>
      <vt:lpstr>Vorwissen aktivieren</vt:lpstr>
      <vt:lpstr>Die Flamme</vt:lpstr>
      <vt:lpstr>Lernziele und Organisation</vt:lpstr>
      <vt:lpstr>Lernziele</vt:lpstr>
      <vt:lpstr>Experimente mit der Kerze</vt:lpstr>
      <vt:lpstr>Geschichte des Feuers</vt:lpstr>
      <vt:lpstr>Lernziele und Organisation</vt:lpstr>
      <vt:lpstr>Lernziele</vt:lpstr>
      <vt:lpstr>Feuer in der Steinzeit</vt:lpstr>
      <vt:lpstr>Wie machten die Steinzeitmenschen Feuer? Methode 1</vt:lpstr>
      <vt:lpstr>Wie machten die Steinzeitmenschen Feuer? Methode 2</vt:lpstr>
      <vt:lpstr>Entwicklungen durch Feuer 1. Teil</vt:lpstr>
      <vt:lpstr>Entwicklungen durch Feuer 2. Teil</vt:lpstr>
      <vt:lpstr>Funktion der Dampfmaschine</vt:lpstr>
      <vt:lpstr>Funktion der Dampfmaschine Erklärung</vt:lpstr>
      <vt:lpstr>Feuer heute</vt:lpstr>
      <vt:lpstr>Lapbook herstellen</vt:lpstr>
      <vt:lpstr>Voraussetzungen für Feuer</vt:lpstr>
      <vt:lpstr>Lernziele und Organisation</vt:lpstr>
      <vt:lpstr>Lernziele</vt:lpstr>
      <vt:lpstr>Was braucht ein Feuer?</vt:lpstr>
      <vt:lpstr>Das Feuerdreieck</vt:lpstr>
      <vt:lpstr>Das Feuerdreieck Lösung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Lorenzana Florian INGOLDVerlag</dc:creator>
  <dc:description>erstellt durch Vorlagenbauer.ch</dc:description>
  <cp:lastModifiedBy>Hofmann Martina</cp:lastModifiedBy>
  <cp:revision>219</cp:revision>
  <cp:lastPrinted>2023-07-18T10:05:03Z</cp:lastPrinted>
  <dcterms:created xsi:type="dcterms:W3CDTF">2023-04-21T08:22:22Z</dcterms:created>
  <dcterms:modified xsi:type="dcterms:W3CDTF">2023-09-06T06:39:46Z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