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84" r:id="rId5"/>
    <p:sldId id="325" r:id="rId6"/>
    <p:sldId id="352" r:id="rId7"/>
    <p:sldId id="327" r:id="rId8"/>
    <p:sldId id="328" r:id="rId9"/>
    <p:sldId id="329" r:id="rId10"/>
    <p:sldId id="336" r:id="rId11"/>
    <p:sldId id="348" r:id="rId12"/>
    <p:sldId id="338" r:id="rId13"/>
    <p:sldId id="339" r:id="rId14"/>
    <p:sldId id="340" r:id="rId15"/>
    <p:sldId id="349" r:id="rId16"/>
    <p:sldId id="341" r:id="rId17"/>
    <p:sldId id="350" r:id="rId18"/>
    <p:sldId id="343" r:id="rId19"/>
    <p:sldId id="344" r:id="rId20"/>
    <p:sldId id="345" r:id="rId21"/>
    <p:sldId id="346" r:id="rId22"/>
    <p:sldId id="351" r:id="rId23"/>
  </p:sldIdLst>
  <p:sldSz cx="10691813" cy="7559675"/>
  <p:notesSz cx="6808788" cy="9940925"/>
  <p:defaultTextStyle>
    <a:defPPr>
      <a:defRPr lang="de-DE"/>
    </a:defPPr>
    <a:lvl1pPr marL="0" indent="0" algn="l" defTabSz="801929" rtl="0" eaLnBrk="1" latinLnBrk="0" hangingPunct="1">
      <a:lnSpc>
        <a:spcPct val="100000"/>
      </a:lnSpc>
      <a:spcBef>
        <a:spcPts val="0"/>
      </a:spcBef>
      <a:buFont typeface="+mj-lt"/>
      <a:buNone/>
      <a:defRPr sz="1400" b="0" kern="1200">
        <a:solidFill>
          <a:schemeClr val="tx1"/>
        </a:solidFill>
        <a:latin typeface="+mn-lt"/>
        <a:ea typeface="+mn-ea"/>
        <a:cs typeface="+mn-cs"/>
      </a:defRPr>
    </a:lvl1pPr>
    <a:lvl2pPr marL="153146" indent="-153146" algn="l" defTabSz="801929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16038" indent="-162892" algn="l" defTabSz="801929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469184" indent="-153146" algn="l" defTabSz="801929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630684" indent="-161500" algn="l" defTabSz="801929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05304" indent="-200482" algn="l" defTabSz="801929" rtl="0" eaLnBrk="1" latinLnBrk="0" hangingPunct="1">
      <a:lnSpc>
        <a:spcPct val="90000"/>
      </a:lnSpc>
      <a:spcBef>
        <a:spcPts val="439"/>
      </a:spcBef>
      <a:buFont typeface="Arial" panose="020B0604020202020204" pitchFamily="34" charset="0"/>
      <a:buChar char="•"/>
      <a:defRPr sz="1579" kern="1200">
        <a:solidFill>
          <a:schemeClr val="tx1"/>
        </a:solidFill>
        <a:latin typeface="+mn-lt"/>
        <a:ea typeface="+mn-ea"/>
        <a:cs typeface="+mn-cs"/>
      </a:defRPr>
    </a:lvl6pPr>
    <a:lvl7pPr marL="2606269" indent="-200482" algn="l" defTabSz="801929" rtl="0" eaLnBrk="1" latinLnBrk="0" hangingPunct="1">
      <a:lnSpc>
        <a:spcPct val="90000"/>
      </a:lnSpc>
      <a:spcBef>
        <a:spcPts val="439"/>
      </a:spcBef>
      <a:buFont typeface="Arial" panose="020B0604020202020204" pitchFamily="34" charset="0"/>
      <a:buChar char="•"/>
      <a:defRPr sz="1579" kern="1200">
        <a:solidFill>
          <a:schemeClr val="tx1"/>
        </a:solidFill>
        <a:latin typeface="+mn-lt"/>
        <a:ea typeface="+mn-ea"/>
        <a:cs typeface="+mn-cs"/>
      </a:defRPr>
    </a:lvl7pPr>
    <a:lvl8pPr marL="3007233" indent="-200482" algn="l" defTabSz="801929" rtl="0" eaLnBrk="1" latinLnBrk="0" hangingPunct="1">
      <a:lnSpc>
        <a:spcPct val="90000"/>
      </a:lnSpc>
      <a:spcBef>
        <a:spcPts val="439"/>
      </a:spcBef>
      <a:buFont typeface="Arial" panose="020B0604020202020204" pitchFamily="34" charset="0"/>
      <a:buChar char="•"/>
      <a:defRPr sz="1579" kern="1200">
        <a:solidFill>
          <a:schemeClr val="tx1"/>
        </a:solidFill>
        <a:latin typeface="+mn-lt"/>
        <a:ea typeface="+mn-ea"/>
        <a:cs typeface="+mn-cs"/>
      </a:defRPr>
    </a:lvl8pPr>
    <a:lvl9pPr marL="3408197" indent="-200482" algn="l" defTabSz="801929" rtl="0" eaLnBrk="1" latinLnBrk="0" hangingPunct="1">
      <a:lnSpc>
        <a:spcPct val="90000"/>
      </a:lnSpc>
      <a:spcBef>
        <a:spcPts val="439"/>
      </a:spcBef>
      <a:buFont typeface="Arial" panose="020B0604020202020204" pitchFamily="34" charset="0"/>
      <a:buChar char="•"/>
      <a:defRPr sz="15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ana Florian INGOLDVerlag" initials="LFI" lastIdx="1" clrIdx="0">
    <p:extLst>
      <p:ext uri="{19B8F6BF-5375-455C-9EA6-DF929625EA0E}">
        <p15:presenceInfo xmlns:p15="http://schemas.microsoft.com/office/powerpoint/2012/main" userId="S-1-5-21-718927134-3364981759-3317432883-3175" providerId="AD"/>
      </p:ext>
    </p:extLst>
  </p:cmAuthor>
  <p:cmAuthor id="2" name="Laura Scheidegger" initials="LS" lastIdx="12" clrIdx="1">
    <p:extLst>
      <p:ext uri="{19B8F6BF-5375-455C-9EA6-DF929625EA0E}">
        <p15:presenceInfo xmlns:p15="http://schemas.microsoft.com/office/powerpoint/2012/main" userId="ec72339c687de93e" providerId="Windows Live"/>
      </p:ext>
    </p:extLst>
  </p:cmAuthor>
  <p:cmAuthor id="3" name="Scheidegger Laura INGOLDVerlag" initials="SLI" lastIdx="6" clrIdx="2">
    <p:extLst>
      <p:ext uri="{19B8F6BF-5375-455C-9EA6-DF929625EA0E}">
        <p15:presenceInfo xmlns:p15="http://schemas.microsoft.com/office/powerpoint/2012/main" userId="S-1-5-21-718927134-3364981759-3317432883-3621" providerId="AD"/>
      </p:ext>
    </p:extLst>
  </p:cmAuthor>
  <p:cmAuthor id="4" name="Stach Silke INGOLDVerlag" initials="SSI" lastIdx="11" clrIdx="3">
    <p:extLst>
      <p:ext uri="{19B8F6BF-5375-455C-9EA6-DF929625EA0E}">
        <p15:presenceInfo xmlns:p15="http://schemas.microsoft.com/office/powerpoint/2012/main" userId="S-1-5-21-718927134-3364981759-3317432883-23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34D28-6ECE-4857-A622-FD2523FFFD66}" v="3" dt="2023-09-06T05:25:02.018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6" autoAdjust="0"/>
    <p:restoredTop sz="77945" autoAdjust="0"/>
  </p:normalViewPr>
  <p:slideViewPr>
    <p:cSldViewPr showGuides="1">
      <p:cViewPr varScale="1">
        <p:scale>
          <a:sx n="90" d="100"/>
          <a:sy n="90" d="100"/>
        </p:scale>
        <p:origin x="1500" y="102"/>
      </p:cViewPr>
      <p:guideLst/>
    </p:cSldViewPr>
  </p:slideViewPr>
  <p:outlineViewPr>
    <p:cViewPr>
      <p:scale>
        <a:sx n="33" d="100"/>
        <a:sy n="33" d="100"/>
      </p:scale>
      <p:origin x="0" y="-2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.lorenzana" userId="S::florian.lorenzana_ingoldverlag.ch#ext#@gvbonline.onmicrosoft.com::76cd30a2-f338-4826-b74c-130dfb649b2d" providerId="AD" clId="Web-{74F34D28-6ECE-4857-A622-FD2523FFFD66}"/>
    <pc:docChg chg="modSld">
      <pc:chgData name="florian.lorenzana" userId="S::florian.lorenzana_ingoldverlag.ch#ext#@gvbonline.onmicrosoft.com::76cd30a2-f338-4826-b74c-130dfb649b2d" providerId="AD" clId="Web-{74F34D28-6ECE-4857-A622-FD2523FFFD66}" dt="2023-09-06T05:25:00.221" v="5"/>
      <pc:docMkLst>
        <pc:docMk/>
      </pc:docMkLst>
      <pc:sldChg chg="modNotes">
        <pc:chgData name="florian.lorenzana" userId="S::florian.lorenzana_ingoldverlag.ch#ext#@gvbonline.onmicrosoft.com::76cd30a2-f338-4826-b74c-130dfb649b2d" providerId="AD" clId="Web-{74F34D28-6ECE-4857-A622-FD2523FFFD66}" dt="2023-09-06T05:24:03.955" v="2"/>
        <pc:sldMkLst>
          <pc:docMk/>
          <pc:sldMk cId="4132185513" sldId="328"/>
        </pc:sldMkLst>
      </pc:sldChg>
      <pc:sldChg chg="modNotes">
        <pc:chgData name="florian.lorenzana" userId="S::florian.lorenzana_ingoldverlag.ch#ext#@gvbonline.onmicrosoft.com::76cd30a2-f338-4826-b74c-130dfb649b2d" providerId="AD" clId="Web-{74F34D28-6ECE-4857-A622-FD2523FFFD66}" dt="2023-09-06T05:24:31.283" v="3"/>
        <pc:sldMkLst>
          <pc:docMk/>
          <pc:sldMk cId="2450418381" sldId="338"/>
        </pc:sldMkLst>
      </pc:sldChg>
      <pc:sldChg chg="modNotes">
        <pc:chgData name="florian.lorenzana" userId="S::florian.lorenzana_ingoldverlag.ch#ext#@gvbonline.onmicrosoft.com::76cd30a2-f338-4826-b74c-130dfb649b2d" providerId="AD" clId="Web-{74F34D28-6ECE-4857-A622-FD2523FFFD66}" dt="2023-09-06T05:24:51.971" v="4"/>
        <pc:sldMkLst>
          <pc:docMk/>
          <pc:sldMk cId="3884070934" sldId="343"/>
        </pc:sldMkLst>
      </pc:sldChg>
      <pc:sldChg chg="modNotes">
        <pc:chgData name="florian.lorenzana" userId="S::florian.lorenzana_ingoldverlag.ch#ext#@gvbonline.onmicrosoft.com::76cd30a2-f338-4826-b74c-130dfb649b2d" providerId="AD" clId="Web-{74F34D28-6ECE-4857-A622-FD2523FFFD66}" dt="2023-09-06T05:25:00.221" v="5"/>
        <pc:sldMkLst>
          <pc:docMk/>
          <pc:sldMk cId="268159248" sldId="3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3251" y="249388"/>
            <a:ext cx="4289477" cy="33719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00853" y="249388"/>
            <a:ext cx="1234684" cy="33719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05.09.2023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3251" y="9228997"/>
            <a:ext cx="4289477" cy="36020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00853" y="9228999"/>
            <a:ext cx="1234684" cy="36020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977900"/>
            <a:ext cx="4806950" cy="340042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9681" y="9471275"/>
            <a:ext cx="2214423" cy="19515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23464" y="9471275"/>
            <a:ext cx="864922" cy="19515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7874" y="4657328"/>
            <a:ext cx="5520511" cy="461873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9457" y="462951"/>
            <a:ext cx="2080272" cy="20190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05.09.2023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9217" y="469650"/>
            <a:ext cx="3225765" cy="19520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269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Nach einem</a:t>
            </a:r>
            <a:r>
              <a:rPr lang="de-DE" baseline="0" dirty="0"/>
              <a:t> kurzen Meinungsaustausch im Plenum über die Fragen im orangen Kasten </a:t>
            </a:r>
            <a:r>
              <a:rPr lang="de-DE" i="0" baseline="0" dirty="0"/>
              <a:t>führen die Schülerinnen und Schüler </a:t>
            </a:r>
            <a:r>
              <a:rPr lang="de-DE" dirty="0"/>
              <a:t>die Experimente 6, 7, 8 und 9 </a:t>
            </a:r>
            <a:r>
              <a:rPr lang="de-DE" i="0" dirty="0"/>
              <a:t>des Praxisteils</a:t>
            </a:r>
            <a:r>
              <a:rPr lang="de-DE" i="0" baseline="0" dirty="0"/>
              <a:t> durch</a:t>
            </a:r>
            <a:r>
              <a:rPr lang="de-DE" i="1" baseline="0" dirty="0"/>
              <a:t>. </a:t>
            </a:r>
            <a:r>
              <a:rPr lang="de-DE" dirty="0"/>
              <a:t>Sie zeigen sehr schön, wie ein Feuer gelöscht werden kann, wenn ein Element des Feuerdreiecks entfernt</a:t>
            </a:r>
            <a:r>
              <a:rPr lang="de-DE" baseline="0" dirty="0"/>
              <a:t> wird.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639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Arbeitsblatt für die Schülerinnen</a:t>
            </a:r>
            <a:r>
              <a:rPr lang="de-DE" b="1" baseline="0" dirty="0"/>
              <a:t> und Schüler (Kopiervorlage)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Auf diesem Arbeitsblatt sollen die </a:t>
            </a:r>
            <a:r>
              <a:rPr lang="de-DE" b="0" i="0" dirty="0"/>
              <a:t>Schülerinnen und Schüler ihre </a:t>
            </a:r>
            <a:r>
              <a:rPr lang="de-DE" b="0" i="0" baseline="0" dirty="0"/>
              <a:t>aus den Experimenten </a:t>
            </a:r>
            <a:r>
              <a:rPr lang="de-DE" b="0" i="0" dirty="0"/>
              <a:t>gewonnenen </a:t>
            </a:r>
            <a:r>
              <a:rPr lang="de-DE" b="0" dirty="0"/>
              <a:t>Erkenntnisse</a:t>
            </a:r>
            <a:r>
              <a:rPr lang="de-DE" b="0" baseline="0" dirty="0"/>
              <a:t> auf das Feuerdreieck übertragen und versprachlich</a:t>
            </a:r>
            <a:r>
              <a:rPr lang="de-DE" b="0" i="0" baseline="0" dirty="0"/>
              <a:t>en</a:t>
            </a:r>
            <a:r>
              <a:rPr lang="de-DE" b="0" baseline="0" dirty="0"/>
              <a:t>. </a:t>
            </a:r>
            <a:r>
              <a:rPr lang="de-DE" b="0" i="0" baseline="0" dirty="0"/>
              <a:t>Die</a:t>
            </a:r>
            <a:r>
              <a:rPr lang="de-DE" b="0" i="1" baseline="0" dirty="0"/>
              <a:t> </a:t>
            </a:r>
            <a:r>
              <a:rPr lang="de-DE" b="0" baseline="0" dirty="0"/>
              <a:t>Lösung </a:t>
            </a:r>
            <a:r>
              <a:rPr lang="de-DE" b="0" i="0" baseline="0" dirty="0"/>
              <a:t>folgt</a:t>
            </a:r>
            <a:r>
              <a:rPr lang="de-DE" b="0" i="1" baseline="0" dirty="0"/>
              <a:t> </a:t>
            </a:r>
            <a:r>
              <a:rPr lang="de-DE" b="0" baseline="0" dirty="0"/>
              <a:t>auf der nächsten Folie.</a:t>
            </a:r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762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Lösungsfolie</a:t>
            </a:r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444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5589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Informationsfolie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3878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pPr>
              <a:defRPr/>
            </a:pPr>
            <a:r>
              <a:rPr lang="de-DE" baseline="0" dirty="0"/>
              <a:t>Sie</a:t>
            </a:r>
            <a:r>
              <a:rPr lang="de-DE" dirty="0"/>
              <a:t> </a:t>
            </a:r>
            <a:r>
              <a:rPr lang="de-DE" i="0" baseline="0" dirty="0"/>
              <a:t>können</a:t>
            </a:r>
            <a:r>
              <a:rPr lang="de-DE" dirty="0"/>
              <a:t> </a:t>
            </a:r>
            <a:r>
              <a:rPr lang="de-DE" baseline="0" dirty="0"/>
              <a:t>die Lernziele an Ihre </a:t>
            </a:r>
            <a:r>
              <a:rPr lang="de-DE" i="0" baseline="0" dirty="0"/>
              <a:t>Schülerinnen und Schüler </a:t>
            </a:r>
            <a:r>
              <a:rPr lang="de-DE" baseline="0" dirty="0"/>
              <a:t>angepasst formulieren, danach kopieren und abgeben.</a:t>
            </a:r>
            <a:endParaRPr lang="de-CH" dirty="0"/>
          </a:p>
          <a:p>
            <a:r>
              <a:rPr lang="de-DE" i="0" baseline="0" dirty="0"/>
              <a:t>Falls Sie </a:t>
            </a:r>
            <a:r>
              <a:rPr lang="de-DE" baseline="0" dirty="0"/>
              <a:t>mehr als zwei Lernziele </a:t>
            </a:r>
            <a:r>
              <a:rPr lang="de-DE" i="0" baseline="0" dirty="0"/>
              <a:t>formulieren möchten,</a:t>
            </a:r>
            <a:r>
              <a:rPr lang="de-DE" i="1" baseline="0" dirty="0"/>
              <a:t> </a:t>
            </a:r>
            <a:r>
              <a:rPr lang="de-DE" i="0" baseline="0" dirty="0"/>
              <a:t>verwenden Sie </a:t>
            </a:r>
            <a:r>
              <a:rPr lang="de-DE" baseline="0" dirty="0"/>
              <a:t>Folie 16.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4807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r>
              <a:rPr lang="de-DE" baseline="0" dirty="0"/>
              <a:t>Sie</a:t>
            </a:r>
            <a:r>
              <a:rPr lang="de-DE" dirty="0"/>
              <a:t> </a:t>
            </a:r>
            <a:r>
              <a:rPr lang="de-DE" i="0" baseline="0" dirty="0"/>
              <a:t>können</a:t>
            </a:r>
            <a:r>
              <a:rPr lang="de-DE" dirty="0"/>
              <a:t> </a:t>
            </a:r>
            <a:r>
              <a:rPr lang="de-DE" baseline="0" dirty="0"/>
              <a:t>die Lernziele an Ihre </a:t>
            </a:r>
            <a:r>
              <a:rPr lang="de-DE" i="0" baseline="0" dirty="0"/>
              <a:t>Schülerinnen und Schüler </a:t>
            </a:r>
            <a:r>
              <a:rPr lang="de-DE" baseline="0" dirty="0"/>
              <a:t>angepasst formulieren, danach kopieren und abgeben.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67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r>
              <a:rPr lang="de-DE" i="0" dirty="0"/>
              <a:t>Dieses Kapitel soll</a:t>
            </a:r>
            <a:r>
              <a:rPr lang="de-DE" i="0" baseline="0" dirty="0"/>
              <a:t> den Schülerinnen und Schülern</a:t>
            </a:r>
            <a:r>
              <a:rPr lang="de-DE" i="0" strike="noStrike" baseline="0" dirty="0"/>
              <a:t> </a:t>
            </a:r>
            <a:r>
              <a:rPr lang="de-DE" i="0" baseline="0" dirty="0"/>
              <a:t>die Feuerwehr vor Ort näherbringen. Fragen Sie bei der örtlichen/regionalen Feuerwehr an, damit Sie einen Besuch organisieren können. Dieser ausserschulische Unterricht ist sehr wertvoll und zugleich sehr spannend. </a:t>
            </a:r>
            <a:endParaRPr lang="de-CH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9734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r>
              <a:rPr lang="de-DE" i="0" dirty="0"/>
              <a:t>Dieser Auftrag soll die Eigenaktivität der Schülerinnen und Schüler beim Besuch der Feuerwehr erhöhen. Die Schülerinnen und Schüler können ihre ausformulierten</a:t>
            </a:r>
            <a:r>
              <a:rPr lang="de-DE" i="0" baseline="0" dirty="0"/>
              <a:t> Fragen vor dem Besuch auch im Plenum austauschen, um Anregungen und Ergänzungen aus anderen Gruppen aufzunehmen. </a:t>
            </a:r>
            <a:r>
              <a:rPr lang="de-DE" i="0" strike="noStrike" baseline="0" dirty="0"/>
              <a:t>Die Schülerinnen und Schüler sollen ihre Fragen auf jeden Fall mit der Lehrperson vorbesprechen. </a:t>
            </a:r>
          </a:p>
          <a:p>
            <a:r>
              <a:rPr lang="de-DE" i="0" baseline="0" dirty="0"/>
              <a:t>Besprechen Sie die nächste Folie (Besuch nachbereiten) </a:t>
            </a:r>
            <a:r>
              <a:rPr lang="de-DE" i="0" strike="noStrike" baseline="0" dirty="0"/>
              <a:t>s</a:t>
            </a:r>
            <a:r>
              <a:rPr lang="de-DE" i="0" baseline="0" dirty="0"/>
              <a:t>chon vor dem Besuch, damit die Schülerinnen und Schüler zielgerichtete Fragen stellen, aus denen sie einen Artikel erstellen können.</a:t>
            </a:r>
            <a:endParaRPr lang="de-CH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9799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i="0" dirty="0"/>
              <a:t>Als Verarbeitung der</a:t>
            </a:r>
            <a:r>
              <a:rPr lang="de-DE" i="0" baseline="0" dirty="0"/>
              <a:t> neu gewonnenen Erkenntnisse aus dem Besuch bei der Feuerwehr sollen die Schülerinnen und Schüler ein Klassen-Infoblatt erstellen, zu dem jede Gruppe einen Artikel beisteuert. Die Schülerinnen und Schüler können ihre Artikel mit Bildern des Besuchs ergänzen (Bildrechte thematisieren – sind die abgebildeten Personen mit der Nutzung einverstanden, …).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i="0" baseline="0" dirty="0"/>
              <a:t>Hier sind auch andere Formen möglich :</a:t>
            </a:r>
          </a:p>
          <a:p>
            <a:pPr marL="3492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/>
              <a:t>Jede Gruppe gestaltet ein eigenes Infoblatt mit verschiedenen Artikeln. </a:t>
            </a:r>
          </a:p>
          <a:p>
            <a:pPr marL="3492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/>
              <a:t>Jede Gruppe </a:t>
            </a:r>
            <a:r>
              <a:rPr lang="de-DE" i="0" baseline="0" dirty="0"/>
              <a:t>verfasst ihren Artikel in verschiedenen Zeitungsstilen (seriös fundiert, </a:t>
            </a:r>
            <a:r>
              <a:rPr lang="de-DE" i="0" baseline="0" dirty="0" err="1"/>
              <a:t>reisserisch</a:t>
            </a:r>
            <a:r>
              <a:rPr lang="de-DE" i="0" baseline="0" dirty="0"/>
              <a:t> oberflächlich, …); Fächerübergreifend in Kombination mit Medienkunde.</a:t>
            </a:r>
            <a:endParaRPr lang="de-CH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5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887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Informationsfolie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Die Kompetenzen aus dem Lehrplan21, auf die sich die </a:t>
            </a:r>
            <a:r>
              <a:rPr lang="de-DE" b="0" baseline="0" dirty="0"/>
              <a:t>Lernziele beziehen, sind in Klammern angegeben.</a:t>
            </a:r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420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Informationsfolie</a:t>
            </a:r>
            <a:endParaRPr lang="de-CH" b="1" dirty="0"/>
          </a:p>
          <a:p>
            <a:r>
              <a:rPr lang="de-DE" dirty="0"/>
              <a:t>Hier finden Sie einen Überblick</a:t>
            </a:r>
            <a:r>
              <a:rPr lang="de-DE" baseline="0" dirty="0"/>
              <a:t> über die Inhalte des Themas mit Angabe der Folie.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442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pPr>
              <a:defRPr/>
            </a:pPr>
            <a:r>
              <a:rPr lang="de-DE" dirty="0"/>
              <a:t>Zu Beginn dieses </a:t>
            </a:r>
            <a:r>
              <a:rPr lang="de-DE" i="0" dirty="0"/>
              <a:t>Kapitels</a:t>
            </a:r>
            <a:r>
              <a:rPr lang="de-DE" dirty="0"/>
              <a:t> </a:t>
            </a:r>
            <a:r>
              <a:rPr lang="de-DE" b="0" i="0" dirty="0"/>
              <a:t>hört sich die Klasse gemeinsam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de-DE" dirty="0"/>
              <a:t>die</a:t>
            </a:r>
            <a:r>
              <a:rPr lang="de-DE" baseline="0" dirty="0"/>
              <a:t> dritte Strophe von Mani </a:t>
            </a:r>
            <a:r>
              <a:rPr lang="de-DE" baseline="0" dirty="0" err="1"/>
              <a:t>Matters</a:t>
            </a:r>
            <a:r>
              <a:rPr lang="de-DE" baseline="0" dirty="0"/>
              <a:t> Lied «I </a:t>
            </a:r>
            <a:r>
              <a:rPr lang="de-DE" baseline="0" dirty="0" err="1"/>
              <a:t>han</a:t>
            </a:r>
            <a:r>
              <a:rPr lang="de-DE" baseline="0" dirty="0"/>
              <a:t> es </a:t>
            </a:r>
            <a:r>
              <a:rPr lang="de-DE" baseline="0" dirty="0" err="1"/>
              <a:t>Zündhölzli</a:t>
            </a:r>
            <a:r>
              <a:rPr lang="de-DE" baseline="0" dirty="0"/>
              <a:t> </a:t>
            </a:r>
            <a:r>
              <a:rPr lang="de-DE" baseline="0" dirty="0" err="1"/>
              <a:t>azündt</a:t>
            </a:r>
            <a:r>
              <a:rPr lang="de-DE" baseline="0" dirty="0"/>
              <a:t>» an. </a:t>
            </a:r>
            <a:r>
              <a:rPr lang="de-DE" i="0" strike="noStrike" baseline="0" dirty="0"/>
              <a:t>Der Auszug aus dem Lied und die Fragen auf der nächsten Folie</a:t>
            </a:r>
            <a:r>
              <a:rPr lang="de-DE" dirty="0"/>
              <a:t> </a:t>
            </a:r>
            <a:r>
              <a:rPr lang="de-DE" i="0" strike="noStrike" baseline="0" dirty="0"/>
              <a:t>sollen</a:t>
            </a:r>
            <a:r>
              <a:rPr lang="de-DE" dirty="0">
                <a:solidFill>
                  <a:srgbClr val="FF0000"/>
                </a:solidFill>
              </a:rPr>
              <a:t> </a:t>
            </a:r>
            <a:r>
              <a:rPr lang="de-DE" i="0" strike="noStrike" baseline="0" dirty="0"/>
              <a:t>helfen, das </a:t>
            </a:r>
            <a:r>
              <a:rPr lang="de-DE" baseline="0" dirty="0"/>
              <a:t>Vorwissen </a:t>
            </a:r>
            <a:r>
              <a:rPr lang="de-DE" i="0" baseline="0" dirty="0"/>
              <a:t>der Schülerinnen und Schüler zu aktivieren</a:t>
            </a:r>
            <a:r>
              <a:rPr lang="de-DE" baseline="0" dirty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28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r>
              <a:rPr lang="de-DE" i="0" dirty="0"/>
              <a:t>Das sind mögliche Fragen, um eine Diskussion über den Inhalt der dritten Strophe vom Lied anzuregen. </a:t>
            </a:r>
            <a:r>
              <a:rPr lang="de-CH" b="0" i="0" dirty="0"/>
              <a:t>Auf diese Weise stimmen Sie die Schülerinnen </a:t>
            </a:r>
            <a:r>
              <a:rPr lang="de-CH" b="0" dirty="0"/>
              <a:t>und Schüler  auf das Thema ein und aktivieren ihr Vorwissen.</a:t>
            </a:r>
            <a:r>
              <a:rPr lang="de-DE" b="0" dirty="0"/>
              <a:t> </a:t>
            </a:r>
            <a:r>
              <a:rPr lang="de-DE" dirty="0"/>
              <a:t>Natürlich sind weitere und/oder</a:t>
            </a:r>
            <a:r>
              <a:rPr lang="de-DE" baseline="0" dirty="0"/>
              <a:t> andere Fragen möglich. Lassen Sie die Antworten unkommentiert offen. Dies bietet allen die Möglichkeit, im Laufe der Lerneinheit das eigene Präkonzept anzupassen, zu erweitern oder gar vollständig zu ersetzen.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81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281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Informationsfolie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752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Präsentationsfolie</a:t>
            </a:r>
            <a:endParaRPr lang="de-CH" b="1" dirty="0"/>
          </a:p>
          <a:p>
            <a:r>
              <a:rPr lang="de-DE" baseline="0" dirty="0"/>
              <a:t>Sie</a:t>
            </a:r>
            <a:r>
              <a:rPr lang="de-DE" dirty="0"/>
              <a:t> </a:t>
            </a:r>
            <a:r>
              <a:rPr lang="de-DE" i="0" baseline="0" dirty="0"/>
              <a:t>können</a:t>
            </a:r>
            <a:r>
              <a:rPr lang="de-DE" dirty="0"/>
              <a:t> </a:t>
            </a:r>
            <a:r>
              <a:rPr lang="de-DE" baseline="0" dirty="0"/>
              <a:t>die Lernziele an Ihre </a:t>
            </a:r>
            <a:r>
              <a:rPr lang="de-DE" i="0" baseline="0" dirty="0"/>
              <a:t>Schülerinnen und Schüler </a:t>
            </a:r>
            <a:r>
              <a:rPr lang="de-DE" baseline="0" dirty="0"/>
              <a:t>angepasst formulieren, danach kopieren und abgeben.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455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804891A-D886-2737-B764-9038D8131AB8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36B4B14-A42A-1FD9-FD34-9C0662995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8" y="6710363"/>
            <a:ext cx="1715985" cy="2635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B20AB03-52A8-F6D8-8363-63B250B2A3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0" y="6268875"/>
            <a:ext cx="874800" cy="209071"/>
          </a:xfrm>
          <a:prstGeom prst="rect">
            <a:avLst/>
          </a:prstGeom>
        </p:spPr>
      </p:pic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50AF8E-BED8-7396-DAFF-23064F62DA49}"/>
              </a:ext>
            </a:extLst>
          </p:cNvPr>
          <p:cNvSpPr txBox="1"/>
          <p:nvPr userDrawn="1"/>
        </p:nvSpPr>
        <p:spPr>
          <a:xfrm>
            <a:off x="9973128" y="-3176"/>
            <a:ext cx="469420" cy="1560514"/>
          </a:xfrm>
          <a:prstGeom prst="rect">
            <a:avLst/>
          </a:prstGeom>
          <a:solidFill>
            <a:schemeClr val="accent2"/>
          </a:solidFill>
        </p:spPr>
        <p:txBody>
          <a:bodyPr vert="vert270" wrap="square" lIns="64800" tIns="180000" rIns="64800" bIns="108000" rtlCol="0">
            <a:spAutoFit/>
          </a:bodyPr>
          <a:lstStyle/>
          <a:p>
            <a:pPr lvl="0"/>
            <a:r>
              <a:rPr lang="de-CH" sz="2200" noProof="0" dirty="0">
                <a:solidFill>
                  <a:schemeClr val="bg1"/>
                </a:solidFill>
                <a:latin typeface="TT Milks DemiBold" panose="02000506030000020003" pitchFamily="50" charset="0"/>
              </a:rPr>
              <a:t>Theorieteil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64D6C0F-A5FF-3FCF-C441-EC8DABA0AC89}"/>
              </a:ext>
            </a:extLst>
          </p:cNvPr>
          <p:cNvGrpSpPr/>
          <p:nvPr userDrawn="1"/>
        </p:nvGrpSpPr>
        <p:grpSpPr>
          <a:xfrm>
            <a:off x="7762635" y="4591496"/>
            <a:ext cx="1754187" cy="1741487"/>
            <a:chOff x="7762635" y="4591496"/>
            <a:chExt cx="1754187" cy="1741487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794A4004-DC3B-8D1A-EFA2-02CF970C93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62635" y="4634358"/>
              <a:ext cx="1682750" cy="1698625"/>
            </a:xfrm>
            <a:custGeom>
              <a:avLst/>
              <a:gdLst>
                <a:gd name="T0" fmla="*/ 1171 w 1757"/>
                <a:gd name="T1" fmla="*/ 1774 h 1774"/>
                <a:gd name="T2" fmla="*/ 1171 w 1757"/>
                <a:gd name="T3" fmla="*/ 1774 h 1774"/>
                <a:gd name="T4" fmla="*/ 735 w 1757"/>
                <a:gd name="T5" fmla="*/ 1357 h 1774"/>
                <a:gd name="T6" fmla="*/ 60 w 1757"/>
                <a:gd name="T7" fmla="*/ 1660 h 1774"/>
                <a:gd name="T8" fmla="*/ 386 w 1757"/>
                <a:gd name="T9" fmla="*/ 1015 h 1774"/>
                <a:gd name="T10" fmla="*/ 0 w 1757"/>
                <a:gd name="T11" fmla="*/ 544 h 1774"/>
                <a:gd name="T12" fmla="*/ 587 w 1757"/>
                <a:gd name="T13" fmla="*/ 704 h 1774"/>
                <a:gd name="T14" fmla="*/ 752 w 1757"/>
                <a:gd name="T15" fmla="*/ 0 h 1774"/>
                <a:gd name="T16" fmla="*/ 1011 w 1757"/>
                <a:gd name="T17" fmla="*/ 706 h 1774"/>
                <a:gd name="T18" fmla="*/ 1757 w 1757"/>
                <a:gd name="T19" fmla="*/ 793 h 1774"/>
                <a:gd name="T20" fmla="*/ 1116 w 1757"/>
                <a:gd name="T21" fmla="*/ 1129 h 1774"/>
                <a:gd name="T22" fmla="*/ 1171 w 1757"/>
                <a:gd name="T23" fmla="*/ 1774 h 1774"/>
                <a:gd name="T24" fmla="*/ 760 w 1757"/>
                <a:gd name="T25" fmla="*/ 1212 h 1774"/>
                <a:gd name="T26" fmla="*/ 760 w 1757"/>
                <a:gd name="T27" fmla="*/ 1212 h 1774"/>
                <a:gd name="T28" fmla="*/ 1022 w 1757"/>
                <a:gd name="T29" fmla="*/ 1462 h 1774"/>
                <a:gd name="T30" fmla="*/ 987 w 1757"/>
                <a:gd name="T31" fmla="*/ 1058 h 1774"/>
                <a:gd name="T32" fmla="*/ 1349 w 1757"/>
                <a:gd name="T33" fmla="*/ 868 h 1774"/>
                <a:gd name="T34" fmla="*/ 922 w 1757"/>
                <a:gd name="T35" fmla="*/ 819 h 1774"/>
                <a:gd name="T36" fmla="*/ 778 w 1757"/>
                <a:gd name="T37" fmla="*/ 425 h 1774"/>
                <a:gd name="T38" fmla="*/ 677 w 1757"/>
                <a:gd name="T39" fmla="*/ 856 h 1774"/>
                <a:gd name="T40" fmla="*/ 338 w 1757"/>
                <a:gd name="T41" fmla="*/ 763 h 1774"/>
                <a:gd name="T42" fmla="*/ 531 w 1757"/>
                <a:gd name="T43" fmla="*/ 999 h 1774"/>
                <a:gd name="T44" fmla="*/ 325 w 1757"/>
                <a:gd name="T45" fmla="*/ 1407 h 1774"/>
                <a:gd name="T46" fmla="*/ 760 w 1757"/>
                <a:gd name="T47" fmla="*/ 1212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7" h="1774">
                  <a:moveTo>
                    <a:pt x="1171" y="1774"/>
                  </a:moveTo>
                  <a:lnTo>
                    <a:pt x="1171" y="1774"/>
                  </a:lnTo>
                  <a:lnTo>
                    <a:pt x="735" y="1357"/>
                  </a:lnTo>
                  <a:lnTo>
                    <a:pt x="60" y="1660"/>
                  </a:lnTo>
                  <a:lnTo>
                    <a:pt x="386" y="1015"/>
                  </a:lnTo>
                  <a:lnTo>
                    <a:pt x="0" y="544"/>
                  </a:lnTo>
                  <a:lnTo>
                    <a:pt x="587" y="704"/>
                  </a:lnTo>
                  <a:lnTo>
                    <a:pt x="752" y="0"/>
                  </a:lnTo>
                  <a:lnTo>
                    <a:pt x="1011" y="706"/>
                  </a:lnTo>
                  <a:lnTo>
                    <a:pt x="1757" y="793"/>
                  </a:lnTo>
                  <a:lnTo>
                    <a:pt x="1116" y="1129"/>
                  </a:lnTo>
                  <a:lnTo>
                    <a:pt x="1171" y="1774"/>
                  </a:lnTo>
                  <a:close/>
                  <a:moveTo>
                    <a:pt x="760" y="1212"/>
                  </a:moveTo>
                  <a:lnTo>
                    <a:pt x="760" y="1212"/>
                  </a:lnTo>
                  <a:lnTo>
                    <a:pt x="1022" y="1462"/>
                  </a:lnTo>
                  <a:lnTo>
                    <a:pt x="987" y="1058"/>
                  </a:lnTo>
                  <a:lnTo>
                    <a:pt x="1349" y="868"/>
                  </a:lnTo>
                  <a:lnTo>
                    <a:pt x="922" y="819"/>
                  </a:lnTo>
                  <a:lnTo>
                    <a:pt x="778" y="425"/>
                  </a:lnTo>
                  <a:lnTo>
                    <a:pt x="677" y="856"/>
                  </a:lnTo>
                  <a:lnTo>
                    <a:pt x="338" y="763"/>
                  </a:lnTo>
                  <a:lnTo>
                    <a:pt x="531" y="999"/>
                  </a:lnTo>
                  <a:lnTo>
                    <a:pt x="325" y="1407"/>
                  </a:lnTo>
                  <a:lnTo>
                    <a:pt x="760" y="1212"/>
                  </a:lnTo>
                  <a:close/>
                </a:path>
              </a:pathLst>
            </a:custGeom>
            <a:solidFill>
              <a:srgbClr val="831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751A78C-E2F9-4664-DEA7-531698E12C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95972" y="4591496"/>
              <a:ext cx="1720850" cy="1736725"/>
            </a:xfrm>
            <a:custGeom>
              <a:avLst/>
              <a:gdLst>
                <a:gd name="T0" fmla="*/ 1086 w 1797"/>
                <a:gd name="T1" fmla="*/ 1814 h 1814"/>
                <a:gd name="T2" fmla="*/ 1086 w 1797"/>
                <a:gd name="T3" fmla="*/ 1814 h 1814"/>
                <a:gd name="T4" fmla="*/ 709 w 1797"/>
                <a:gd name="T5" fmla="*/ 1342 h 1814"/>
                <a:gd name="T6" fmla="*/ 0 w 1797"/>
                <a:gd name="T7" fmla="*/ 1553 h 1814"/>
                <a:gd name="T8" fmla="*/ 409 w 1797"/>
                <a:gd name="T9" fmla="*/ 957 h 1814"/>
                <a:gd name="T10" fmla="*/ 89 w 1797"/>
                <a:gd name="T11" fmla="*/ 439 h 1814"/>
                <a:gd name="T12" fmla="*/ 650 w 1797"/>
                <a:gd name="T13" fmla="*/ 676 h 1814"/>
                <a:gd name="T14" fmla="*/ 906 w 1797"/>
                <a:gd name="T15" fmla="*/ 0 h 1814"/>
                <a:gd name="T16" fmla="*/ 1070 w 1797"/>
                <a:gd name="T17" fmla="*/ 734 h 1814"/>
                <a:gd name="T18" fmla="*/ 1797 w 1797"/>
                <a:gd name="T19" fmla="*/ 919 h 1814"/>
                <a:gd name="T20" fmla="*/ 1117 w 1797"/>
                <a:gd name="T21" fmla="*/ 1167 h 1814"/>
                <a:gd name="T22" fmla="*/ 1086 w 1797"/>
                <a:gd name="T23" fmla="*/ 1814 h 1814"/>
                <a:gd name="T24" fmla="*/ 753 w 1797"/>
                <a:gd name="T25" fmla="*/ 1202 h 1814"/>
                <a:gd name="T26" fmla="*/ 753 w 1797"/>
                <a:gd name="T27" fmla="*/ 1202 h 1814"/>
                <a:gd name="T28" fmla="*/ 979 w 1797"/>
                <a:gd name="T29" fmla="*/ 1484 h 1814"/>
                <a:gd name="T30" fmla="*/ 999 w 1797"/>
                <a:gd name="T31" fmla="*/ 1080 h 1814"/>
                <a:gd name="T32" fmla="*/ 1383 w 1797"/>
                <a:gd name="T33" fmla="*/ 940 h 1814"/>
                <a:gd name="T34" fmla="*/ 967 w 1797"/>
                <a:gd name="T35" fmla="*/ 834 h 1814"/>
                <a:gd name="T36" fmla="*/ 876 w 1797"/>
                <a:gd name="T37" fmla="*/ 425 h 1814"/>
                <a:gd name="T38" fmla="*/ 719 w 1797"/>
                <a:gd name="T39" fmla="*/ 838 h 1814"/>
                <a:gd name="T40" fmla="*/ 394 w 1797"/>
                <a:gd name="T41" fmla="*/ 701 h 1814"/>
                <a:gd name="T42" fmla="*/ 555 w 1797"/>
                <a:gd name="T43" fmla="*/ 961 h 1814"/>
                <a:gd name="T44" fmla="*/ 296 w 1797"/>
                <a:gd name="T45" fmla="*/ 1337 h 1814"/>
                <a:gd name="T46" fmla="*/ 753 w 1797"/>
                <a:gd name="T47" fmla="*/ 120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7" h="1814">
                  <a:moveTo>
                    <a:pt x="1086" y="1814"/>
                  </a:moveTo>
                  <a:lnTo>
                    <a:pt x="1086" y="1814"/>
                  </a:lnTo>
                  <a:lnTo>
                    <a:pt x="709" y="1342"/>
                  </a:lnTo>
                  <a:lnTo>
                    <a:pt x="0" y="1553"/>
                  </a:lnTo>
                  <a:lnTo>
                    <a:pt x="409" y="957"/>
                  </a:lnTo>
                  <a:lnTo>
                    <a:pt x="89" y="439"/>
                  </a:lnTo>
                  <a:lnTo>
                    <a:pt x="650" y="676"/>
                  </a:lnTo>
                  <a:lnTo>
                    <a:pt x="906" y="0"/>
                  </a:lnTo>
                  <a:lnTo>
                    <a:pt x="1070" y="734"/>
                  </a:lnTo>
                  <a:lnTo>
                    <a:pt x="1797" y="919"/>
                  </a:lnTo>
                  <a:lnTo>
                    <a:pt x="1117" y="1167"/>
                  </a:lnTo>
                  <a:lnTo>
                    <a:pt x="1086" y="1814"/>
                  </a:lnTo>
                  <a:close/>
                  <a:moveTo>
                    <a:pt x="753" y="1202"/>
                  </a:moveTo>
                  <a:lnTo>
                    <a:pt x="753" y="1202"/>
                  </a:lnTo>
                  <a:lnTo>
                    <a:pt x="979" y="1484"/>
                  </a:lnTo>
                  <a:lnTo>
                    <a:pt x="999" y="1080"/>
                  </a:lnTo>
                  <a:lnTo>
                    <a:pt x="1383" y="940"/>
                  </a:lnTo>
                  <a:lnTo>
                    <a:pt x="967" y="834"/>
                  </a:lnTo>
                  <a:lnTo>
                    <a:pt x="876" y="425"/>
                  </a:lnTo>
                  <a:lnTo>
                    <a:pt x="719" y="838"/>
                  </a:lnTo>
                  <a:lnTo>
                    <a:pt x="394" y="701"/>
                  </a:lnTo>
                  <a:lnTo>
                    <a:pt x="555" y="961"/>
                  </a:lnTo>
                  <a:lnTo>
                    <a:pt x="296" y="1337"/>
                  </a:lnTo>
                  <a:lnTo>
                    <a:pt x="753" y="1202"/>
                  </a:ln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9" name="Freeform 44">
            <a:extLst>
              <a:ext uri="{FF2B5EF4-FFF2-40B4-BE49-F238E27FC236}">
                <a16:creationId xmlns:a16="http://schemas.microsoft.com/office/drawing/2014/main" id="{E4ABE18F-173F-DA0D-073B-4B2F4F41C4E5}"/>
              </a:ext>
            </a:extLst>
          </p:cNvPr>
          <p:cNvSpPr>
            <a:spLocks/>
          </p:cNvSpPr>
          <p:nvPr userDrawn="1"/>
        </p:nvSpPr>
        <p:spPr bwMode="auto">
          <a:xfrm>
            <a:off x="9277936" y="4770995"/>
            <a:ext cx="193675" cy="176213"/>
          </a:xfrm>
          <a:custGeom>
            <a:avLst/>
            <a:gdLst>
              <a:gd name="T0" fmla="*/ 202 w 202"/>
              <a:gd name="T1" fmla="*/ 77 h 183"/>
              <a:gd name="T2" fmla="*/ 202 w 202"/>
              <a:gd name="T3" fmla="*/ 77 h 183"/>
              <a:gd name="T4" fmla="*/ 142 w 202"/>
              <a:gd name="T5" fmla="*/ 64 h 183"/>
              <a:gd name="T6" fmla="*/ 159 w 202"/>
              <a:gd name="T7" fmla="*/ 0 h 183"/>
              <a:gd name="T8" fmla="*/ 111 w 202"/>
              <a:gd name="T9" fmla="*/ 41 h 183"/>
              <a:gd name="T10" fmla="*/ 15 w 202"/>
              <a:gd name="T11" fmla="*/ 38 h 183"/>
              <a:gd name="T12" fmla="*/ 74 w 202"/>
              <a:gd name="T13" fmla="*/ 81 h 183"/>
              <a:gd name="T14" fmla="*/ 0 w 202"/>
              <a:gd name="T15" fmla="*/ 159 h 183"/>
              <a:gd name="T16" fmla="*/ 116 w 202"/>
              <a:gd name="T17" fmla="*/ 116 h 183"/>
              <a:gd name="T18" fmla="*/ 165 w 202"/>
              <a:gd name="T19" fmla="*/ 183 h 183"/>
              <a:gd name="T20" fmla="*/ 145 w 202"/>
              <a:gd name="T21" fmla="*/ 99 h 183"/>
              <a:gd name="T22" fmla="*/ 202 w 202"/>
              <a:gd name="T23" fmla="*/ 7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2" h="183">
                <a:moveTo>
                  <a:pt x="202" y="77"/>
                </a:moveTo>
                <a:lnTo>
                  <a:pt x="202" y="77"/>
                </a:lnTo>
                <a:lnTo>
                  <a:pt x="142" y="64"/>
                </a:lnTo>
                <a:lnTo>
                  <a:pt x="159" y="0"/>
                </a:lnTo>
                <a:lnTo>
                  <a:pt x="111" y="41"/>
                </a:lnTo>
                <a:lnTo>
                  <a:pt x="15" y="38"/>
                </a:lnTo>
                <a:lnTo>
                  <a:pt x="74" y="81"/>
                </a:lnTo>
                <a:lnTo>
                  <a:pt x="0" y="159"/>
                </a:lnTo>
                <a:lnTo>
                  <a:pt x="116" y="116"/>
                </a:lnTo>
                <a:lnTo>
                  <a:pt x="165" y="183"/>
                </a:lnTo>
                <a:lnTo>
                  <a:pt x="145" y="99"/>
                </a:lnTo>
                <a:lnTo>
                  <a:pt x="202" y="77"/>
                </a:lnTo>
                <a:close/>
              </a:path>
            </a:pathLst>
          </a:custGeom>
          <a:solidFill>
            <a:srgbClr val="EE000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" name="Freeform 43">
            <a:extLst>
              <a:ext uri="{FF2B5EF4-FFF2-40B4-BE49-F238E27FC236}">
                <a16:creationId xmlns:a16="http://schemas.microsoft.com/office/drawing/2014/main" id="{E1B57C5F-2B20-1856-D302-C01C52A06F78}"/>
              </a:ext>
            </a:extLst>
          </p:cNvPr>
          <p:cNvSpPr>
            <a:spLocks/>
          </p:cNvSpPr>
          <p:nvPr userDrawn="1"/>
        </p:nvSpPr>
        <p:spPr bwMode="auto">
          <a:xfrm>
            <a:off x="9823449" y="5086820"/>
            <a:ext cx="166688" cy="180975"/>
          </a:xfrm>
          <a:custGeom>
            <a:avLst/>
            <a:gdLst>
              <a:gd name="T0" fmla="*/ 28 w 175"/>
              <a:gd name="T1" fmla="*/ 157 h 188"/>
              <a:gd name="T2" fmla="*/ 28 w 175"/>
              <a:gd name="T3" fmla="*/ 157 h 188"/>
              <a:gd name="T4" fmla="*/ 75 w 175"/>
              <a:gd name="T5" fmla="*/ 136 h 188"/>
              <a:gd name="T6" fmla="*/ 96 w 175"/>
              <a:gd name="T7" fmla="*/ 188 h 188"/>
              <a:gd name="T8" fmla="*/ 109 w 175"/>
              <a:gd name="T9" fmla="*/ 136 h 188"/>
              <a:gd name="T10" fmla="*/ 175 w 175"/>
              <a:gd name="T11" fmla="*/ 90 h 188"/>
              <a:gd name="T12" fmla="*/ 114 w 175"/>
              <a:gd name="T13" fmla="*/ 90 h 188"/>
              <a:gd name="T14" fmla="*/ 124 w 175"/>
              <a:gd name="T15" fmla="*/ 0 h 188"/>
              <a:gd name="T16" fmla="*/ 68 w 175"/>
              <a:gd name="T17" fmla="*/ 87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7"/>
                </a:moveTo>
                <a:lnTo>
                  <a:pt x="28" y="157"/>
                </a:lnTo>
                <a:lnTo>
                  <a:pt x="75" y="136"/>
                </a:lnTo>
                <a:lnTo>
                  <a:pt x="96" y="188"/>
                </a:lnTo>
                <a:lnTo>
                  <a:pt x="109" y="136"/>
                </a:lnTo>
                <a:lnTo>
                  <a:pt x="175" y="90"/>
                </a:lnTo>
                <a:lnTo>
                  <a:pt x="114" y="90"/>
                </a:lnTo>
                <a:lnTo>
                  <a:pt x="124" y="0"/>
                </a:lnTo>
                <a:lnTo>
                  <a:pt x="68" y="87"/>
                </a:lnTo>
                <a:lnTo>
                  <a:pt x="0" y="67"/>
                </a:lnTo>
                <a:lnTo>
                  <a:pt x="56" y="114"/>
                </a:lnTo>
                <a:lnTo>
                  <a:pt x="28" y="157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08A4E21-9ACD-ACEB-0558-E536FF12E2EB}"/>
              </a:ext>
            </a:extLst>
          </p:cNvPr>
          <p:cNvGrpSpPr/>
          <p:nvPr userDrawn="1"/>
        </p:nvGrpSpPr>
        <p:grpSpPr>
          <a:xfrm>
            <a:off x="8814196" y="3802955"/>
            <a:ext cx="317501" cy="317500"/>
            <a:chOff x="712787" y="2148794"/>
            <a:chExt cx="317501" cy="317500"/>
          </a:xfrm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825E3560-6F02-BFC8-7BD4-5F610CC0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2" y="2148794"/>
              <a:ext cx="42863" cy="123825"/>
            </a:xfrm>
            <a:custGeom>
              <a:avLst/>
              <a:gdLst>
                <a:gd name="T0" fmla="*/ 16 w 45"/>
                <a:gd name="T1" fmla="*/ 126 h 129"/>
                <a:gd name="T2" fmla="*/ 16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6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6" y="126"/>
                  </a:moveTo>
                  <a:lnTo>
                    <a:pt x="16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6" y="126"/>
                  </a:ln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39419BD8-6A32-F9C1-FB01-61E030799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5" y="2329769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4B0E892C-07BA-EFF1-669E-92A6F3D6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" y="2283731"/>
              <a:ext cx="131763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44318C41-648A-BBF2-B067-63CF6302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" y="2288494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9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9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9509A8C-BF26-D773-8C37-B5460F90EC4C}"/>
              </a:ext>
            </a:extLst>
          </p:cNvPr>
          <p:cNvGrpSpPr/>
          <p:nvPr userDrawn="1"/>
        </p:nvGrpSpPr>
        <p:grpSpPr>
          <a:xfrm>
            <a:off x="9508766" y="6266765"/>
            <a:ext cx="315912" cy="317500"/>
            <a:chOff x="952501" y="1052513"/>
            <a:chExt cx="315912" cy="317500"/>
          </a:xfrm>
        </p:grpSpPr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A2E94F8C-6167-B146-E847-D293A1A6A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F561872B-31C4-2F9E-1267-56212664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29929387-395E-008B-921C-2D51F5E2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F3C0EB79-7268-745D-D873-016BC6BBD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02CC077-8576-AAE4-C545-29C628405EB6}"/>
              </a:ext>
            </a:extLst>
          </p:cNvPr>
          <p:cNvGrpSpPr/>
          <p:nvPr userDrawn="1"/>
        </p:nvGrpSpPr>
        <p:grpSpPr>
          <a:xfrm>
            <a:off x="1863701" y="5824525"/>
            <a:ext cx="315912" cy="317500"/>
            <a:chOff x="952501" y="1052513"/>
            <a:chExt cx="315912" cy="317500"/>
          </a:xfrm>
        </p:grpSpPr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134208D7-BC18-2901-C851-222FFA78E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9295B49-8E29-7CBA-5DC4-ABBD2E578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C230304C-01DF-99B3-EDB0-21915F56E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CA458F3-7E56-952B-9996-9641852F0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522872A-C379-72DA-C053-66A545CCFC38}"/>
              </a:ext>
            </a:extLst>
          </p:cNvPr>
          <p:cNvGrpSpPr/>
          <p:nvPr userDrawn="1"/>
        </p:nvGrpSpPr>
        <p:grpSpPr>
          <a:xfrm>
            <a:off x="1577951" y="5464163"/>
            <a:ext cx="179388" cy="179387"/>
            <a:chOff x="666751" y="692151"/>
            <a:chExt cx="179388" cy="179387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3E29947-2E44-05AC-8E2D-F161D920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8" y="692151"/>
              <a:ext cx="23813" cy="69850"/>
            </a:xfrm>
            <a:custGeom>
              <a:avLst/>
              <a:gdLst>
                <a:gd name="T0" fmla="*/ 9 w 25"/>
                <a:gd name="T1" fmla="*/ 72 h 73"/>
                <a:gd name="T2" fmla="*/ 9 w 25"/>
                <a:gd name="T3" fmla="*/ 72 h 73"/>
                <a:gd name="T4" fmla="*/ 0 w 25"/>
                <a:gd name="T5" fmla="*/ 0 h 73"/>
                <a:gd name="T6" fmla="*/ 25 w 25"/>
                <a:gd name="T7" fmla="*/ 10 h 73"/>
                <a:gd name="T8" fmla="*/ 17 w 25"/>
                <a:gd name="T9" fmla="*/ 73 h 73"/>
                <a:gd name="T10" fmla="*/ 9 w 25"/>
                <a:gd name="T1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73">
                  <a:moveTo>
                    <a:pt x="9" y="72"/>
                  </a:moveTo>
                  <a:lnTo>
                    <a:pt x="9" y="72"/>
                  </a:lnTo>
                  <a:lnTo>
                    <a:pt x="0" y="0"/>
                  </a:lnTo>
                  <a:lnTo>
                    <a:pt x="25" y="10"/>
                  </a:lnTo>
                  <a:lnTo>
                    <a:pt x="17" y="73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831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B6B26C7-966A-97B0-3D62-060B56DA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795338"/>
              <a:ext cx="17463" cy="76200"/>
            </a:xfrm>
            <a:custGeom>
              <a:avLst/>
              <a:gdLst>
                <a:gd name="T0" fmla="*/ 10 w 19"/>
                <a:gd name="T1" fmla="*/ 2 h 81"/>
                <a:gd name="T2" fmla="*/ 10 w 19"/>
                <a:gd name="T3" fmla="*/ 2 h 81"/>
                <a:gd name="T4" fmla="*/ 19 w 19"/>
                <a:gd name="T5" fmla="*/ 81 h 81"/>
                <a:gd name="T6" fmla="*/ 0 w 19"/>
                <a:gd name="T7" fmla="*/ 77 h 81"/>
                <a:gd name="T8" fmla="*/ 3 w 19"/>
                <a:gd name="T9" fmla="*/ 0 h 81"/>
                <a:gd name="T10" fmla="*/ 10 w 19"/>
                <a:gd name="T11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1">
                  <a:moveTo>
                    <a:pt x="10" y="2"/>
                  </a:moveTo>
                  <a:lnTo>
                    <a:pt x="10" y="2"/>
                  </a:lnTo>
                  <a:lnTo>
                    <a:pt x="19" y="81"/>
                  </a:lnTo>
                  <a:lnTo>
                    <a:pt x="0" y="77"/>
                  </a:lnTo>
                  <a:lnTo>
                    <a:pt x="3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831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64CE04E-9F6E-B8A2-320F-9BD3F326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6" y="768351"/>
              <a:ext cx="74613" cy="22225"/>
            </a:xfrm>
            <a:custGeom>
              <a:avLst/>
              <a:gdLst>
                <a:gd name="T0" fmla="*/ 1 w 78"/>
                <a:gd name="T1" fmla="*/ 6 h 23"/>
                <a:gd name="T2" fmla="*/ 1 w 78"/>
                <a:gd name="T3" fmla="*/ 6 h 23"/>
                <a:gd name="T4" fmla="*/ 75 w 78"/>
                <a:gd name="T5" fmla="*/ 0 h 23"/>
                <a:gd name="T6" fmla="*/ 78 w 78"/>
                <a:gd name="T7" fmla="*/ 23 h 23"/>
                <a:gd name="T8" fmla="*/ 0 w 78"/>
                <a:gd name="T9" fmla="*/ 14 h 23"/>
                <a:gd name="T10" fmla="*/ 1 w 78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3">
                  <a:moveTo>
                    <a:pt x="1" y="6"/>
                  </a:moveTo>
                  <a:lnTo>
                    <a:pt x="1" y="6"/>
                  </a:lnTo>
                  <a:lnTo>
                    <a:pt x="75" y="0"/>
                  </a:lnTo>
                  <a:lnTo>
                    <a:pt x="78" y="23"/>
                  </a:lnTo>
                  <a:lnTo>
                    <a:pt x="0" y="1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831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57C9B2DC-F119-DC60-00C4-EEF71F66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1" y="769938"/>
              <a:ext cx="71438" cy="19050"/>
            </a:xfrm>
            <a:custGeom>
              <a:avLst/>
              <a:gdLst>
                <a:gd name="T0" fmla="*/ 75 w 75"/>
                <a:gd name="T1" fmla="*/ 12 h 19"/>
                <a:gd name="T2" fmla="*/ 75 w 75"/>
                <a:gd name="T3" fmla="*/ 12 h 19"/>
                <a:gd name="T4" fmla="*/ 6 w 75"/>
                <a:gd name="T5" fmla="*/ 19 h 19"/>
                <a:gd name="T6" fmla="*/ 0 w 75"/>
                <a:gd name="T7" fmla="*/ 0 h 19"/>
                <a:gd name="T8" fmla="*/ 75 w 75"/>
                <a:gd name="T9" fmla="*/ 3 h 19"/>
                <a:gd name="T10" fmla="*/ 75 w 75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9">
                  <a:moveTo>
                    <a:pt x="75" y="12"/>
                  </a:moveTo>
                  <a:lnTo>
                    <a:pt x="75" y="12"/>
                  </a:lnTo>
                  <a:lnTo>
                    <a:pt x="6" y="19"/>
                  </a:lnTo>
                  <a:lnTo>
                    <a:pt x="0" y="0"/>
                  </a:lnTo>
                  <a:lnTo>
                    <a:pt x="75" y="3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831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34" name="Freeform 34">
            <a:extLst>
              <a:ext uri="{FF2B5EF4-FFF2-40B4-BE49-F238E27FC236}">
                <a16:creationId xmlns:a16="http://schemas.microsoft.com/office/drawing/2014/main" id="{A85899D0-8B2C-4400-8C51-DBE0DC212F2B}"/>
              </a:ext>
            </a:extLst>
          </p:cNvPr>
          <p:cNvSpPr>
            <a:spLocks/>
          </p:cNvSpPr>
          <p:nvPr userDrawn="1"/>
        </p:nvSpPr>
        <p:spPr bwMode="auto">
          <a:xfrm>
            <a:off x="2601888" y="5900725"/>
            <a:ext cx="320675" cy="290513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03583374-33AB-A24C-DE05-C0ABC0B4353F}"/>
              </a:ext>
            </a:extLst>
          </p:cNvPr>
          <p:cNvSpPr>
            <a:spLocks/>
          </p:cNvSpPr>
          <p:nvPr userDrawn="1"/>
        </p:nvSpPr>
        <p:spPr bwMode="auto">
          <a:xfrm>
            <a:off x="2446313" y="5268900"/>
            <a:ext cx="166688" cy="179388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000CC939-ECFA-080A-A6FD-DAE4CA646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" y="510446"/>
            <a:ext cx="4530532" cy="261259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EAE4439-DE68-2066-606F-1CCF14F0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4" y="1351939"/>
            <a:ext cx="4874400" cy="48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24800" y="1498600"/>
            <a:ext cx="4825007" cy="562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35005" y="1498599"/>
            <a:ext cx="4825006" cy="5626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C17E-BD1E-41E2-A722-206EFBC1687E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D4F8CD7-1970-C7CB-EFE6-FA353623E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431801"/>
            <a:ext cx="7380000" cy="190330"/>
          </a:xfrm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  <p:sp>
        <p:nvSpPr>
          <p:cNvPr id="9" name="Freeform 34">
            <a:extLst>
              <a:ext uri="{FF2B5EF4-FFF2-40B4-BE49-F238E27FC236}">
                <a16:creationId xmlns:a16="http://schemas.microsoft.com/office/drawing/2014/main" id="{076B2E82-2BED-4BB7-7B91-04E6538444E5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3A4DC5B-E088-63E9-C697-E701EE491F9D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151D07BD-3950-B224-5596-2440680B7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E57A2CF6-F86B-FFC9-D211-8E0CC0FF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1D252BFD-F81E-D1BA-F51F-C4DADCA0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2E5E48D9-C736-6F49-6CC7-478E7D51F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16" name="Freeform 35">
            <a:extLst>
              <a:ext uri="{FF2B5EF4-FFF2-40B4-BE49-F238E27FC236}">
                <a16:creationId xmlns:a16="http://schemas.microsoft.com/office/drawing/2014/main" id="{37BA9279-EC07-A732-F712-13B25B93034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92FEDC-46E5-3507-C99A-569F6BE725F7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D45ABA65-6EFA-D645-8088-5DF95AE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139F28AE-C4E1-54D0-9CE7-5D86B472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5F2BE277-497F-4784-8CE9-0B3B31BD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DDB65373-D646-B2A7-848A-F2CCE7A8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3A7C6C96-D640-BF72-18EF-02DCAC3257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0DA9FD8-585E-A60E-8002-45FD40824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74" y="622130"/>
            <a:ext cx="8100000" cy="52941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37387" y="1498601"/>
            <a:ext cx="4825006" cy="5639084"/>
          </a:xfrm>
        </p:spPr>
        <p:txBody>
          <a:bodyPr/>
          <a:lstStyle>
            <a:lvl1pPr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423C-75A9-47DC-A658-B2B98EBA209B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D4F8CD7-1970-C7CB-EFE6-FA353623E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431801"/>
            <a:ext cx="7380000" cy="190330"/>
          </a:xfrm>
          <a:solidFill>
            <a:schemeClr val="bg1"/>
          </a:solidFill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990476D1-7D27-E5C6-B0CC-34B87D1BCF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2" y="1498600"/>
            <a:ext cx="4825998" cy="454025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52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EDAAA97E-3534-DD22-0757-7FE4E29433D1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F59F52D-F737-6057-6CD6-61A7FE7EB5A6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5A7D571C-4CD8-517F-3E13-53BEF213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E629D27F-169F-C2EE-3A0A-2CAD4CA1A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AF8BBEDC-952A-87E4-1674-BEA8013E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2B0B0BB4-E06D-0DBF-7445-5DB7E0DE0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18" name="Freeform 35">
            <a:extLst>
              <a:ext uri="{FF2B5EF4-FFF2-40B4-BE49-F238E27FC236}">
                <a16:creationId xmlns:a16="http://schemas.microsoft.com/office/drawing/2014/main" id="{856D61F9-FF71-43D2-B620-08C209DE9C17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B899228-CBC5-B490-9707-754D79D9405A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1EC99D58-1350-E6B7-926D-057F078F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C71F47F9-5C23-DD9E-FFA2-8D40C9A37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45EA61CD-7B5C-3172-E001-5C6592D0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E74C63E3-C0BD-6CBC-79B1-ABDE7F29D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24" name="Freeform 22">
            <a:extLst>
              <a:ext uri="{FF2B5EF4-FFF2-40B4-BE49-F238E27FC236}">
                <a16:creationId xmlns:a16="http://schemas.microsoft.com/office/drawing/2014/main" id="{11B9FD8E-8BFB-18C5-AF47-A2E156696D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03D429C-B35A-872D-4DD1-F477E87018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6242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Medien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74" y="622130"/>
            <a:ext cx="7992000" cy="52941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F9674C-5318-4AEF-8344-282CBD20A795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3FB54C74-52D8-1959-2191-F70308C0C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213" y="6048000"/>
            <a:ext cx="4816800" cy="854592"/>
          </a:xfrm>
          <a:noFill/>
        </p:spPr>
        <p:txBody>
          <a:bodyPr lIns="0" tIns="0" rIns="0" bIns="0"/>
          <a:lstStyle>
            <a:lvl1pPr>
              <a:defRPr sz="1000" b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B96474C-4D6F-D575-4C41-7CF3A9F73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431801"/>
            <a:ext cx="7380000" cy="190330"/>
          </a:xfrm>
          <a:solidFill>
            <a:schemeClr val="bg1"/>
          </a:solidFill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993EEE9A-ED73-8849-7038-BA1AEBF891C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DA8877-62AA-60A2-E8D5-705791FAD468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9458FFF8-66F5-5DE9-7FDB-2D6A19F5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C69BA42A-91ED-3678-FD57-AC951D16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293B9A3E-BEAD-C132-2F39-BCA5B95B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13119BFC-54E6-E6C6-B3AB-434BB0E88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18" name="Freeform 35">
            <a:extLst>
              <a:ext uri="{FF2B5EF4-FFF2-40B4-BE49-F238E27FC236}">
                <a16:creationId xmlns:a16="http://schemas.microsoft.com/office/drawing/2014/main" id="{CFACDDCF-4253-F9D1-39F4-A64A445DAA75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E85E890-A3A6-4617-9208-2B76D216772D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650A02-D9A8-6E32-E200-271E79B1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D5CFA82-7009-5C6E-DA48-B4EA3B829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0A359955-CF9A-180C-77FF-C23274204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B83CF526-E0C0-595F-04BE-AF9D035A8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24" name="Freeform 22">
            <a:extLst>
              <a:ext uri="{FF2B5EF4-FFF2-40B4-BE49-F238E27FC236}">
                <a16:creationId xmlns:a16="http://schemas.microsoft.com/office/drawing/2014/main" id="{5AE74370-19EB-D02D-5787-6E8916F96B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5C58EC8F-B1F7-6DFF-A412-B3892CC735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30" name="Medienplatzhalter 28">
            <a:extLst>
              <a:ext uri="{FF2B5EF4-FFF2-40B4-BE49-F238E27FC236}">
                <a16:creationId xmlns:a16="http://schemas.microsoft.com/office/drawing/2014/main" id="{50D8B0C5-0795-99FE-C7E8-C4635AE5BC13}"/>
              </a:ext>
            </a:extLst>
          </p:cNvPr>
          <p:cNvSpPr>
            <a:spLocks noGrp="1"/>
          </p:cNvSpPr>
          <p:nvPr>
            <p:ph type="media" sz="quarter" idx="21"/>
          </p:nvPr>
        </p:nvSpPr>
        <p:spPr>
          <a:xfrm>
            <a:off x="430213" y="1497600"/>
            <a:ext cx="9824400" cy="44712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/>
            </a:lvl1pPr>
          </a:lstStyle>
          <a:p>
            <a:r>
              <a:rPr lang="de-DE" noProof="0"/>
              <a:t>Mediaclip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074" y="1497600"/>
            <a:ext cx="9824939" cy="44712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52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74" y="622130"/>
            <a:ext cx="7992000" cy="52941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DCEE95-4290-4940-8696-C1768693785C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3FB54C74-52D8-1959-2191-F70308C0C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213" y="6048000"/>
            <a:ext cx="4816800" cy="854592"/>
          </a:xfrm>
          <a:noFill/>
        </p:spPr>
        <p:txBody>
          <a:bodyPr lIns="0" tIns="0" rIns="0" bIns="0"/>
          <a:lstStyle>
            <a:lvl1pPr>
              <a:defRPr sz="1000" b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B96474C-4D6F-D575-4C41-7CF3A9F73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431801"/>
            <a:ext cx="7380000" cy="190330"/>
          </a:xfrm>
          <a:solidFill>
            <a:schemeClr val="bg1"/>
          </a:solidFill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993EEE9A-ED73-8849-7038-BA1AEBF891C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DA8877-62AA-60A2-E8D5-705791FAD468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9458FFF8-66F5-5DE9-7FDB-2D6A19F5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C69BA42A-91ED-3678-FD57-AC951D16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293B9A3E-BEAD-C132-2F39-BCA5B95B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13119BFC-54E6-E6C6-B3AB-434BB0E88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18" name="Freeform 35">
            <a:extLst>
              <a:ext uri="{FF2B5EF4-FFF2-40B4-BE49-F238E27FC236}">
                <a16:creationId xmlns:a16="http://schemas.microsoft.com/office/drawing/2014/main" id="{CFACDDCF-4253-F9D1-39F4-A64A445DAA75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E85E890-A3A6-4617-9208-2B76D216772D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650A02-D9A8-6E32-E200-271E79B1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D5CFA82-7009-5C6E-DA48-B4EA3B829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0A359955-CF9A-180C-77FF-C23274204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B83CF526-E0C0-595F-04BE-AF9D035A8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24" name="Freeform 22">
            <a:extLst>
              <a:ext uri="{FF2B5EF4-FFF2-40B4-BE49-F238E27FC236}">
                <a16:creationId xmlns:a16="http://schemas.microsoft.com/office/drawing/2014/main" id="{5AE74370-19EB-D02D-5787-6E8916F96B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5C58EC8F-B1F7-6DFF-A412-B3892CC735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87ECBE8-1555-858C-74E8-EFE98BB481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77426" y="5822156"/>
            <a:ext cx="382588" cy="214073"/>
          </a:xfrm>
          <a:solidFill>
            <a:schemeClr val="accent1"/>
          </a:solidFill>
        </p:spPr>
        <p:txBody>
          <a:bodyPr rIns="8280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 dirty="0"/>
              <a:t>XX.X</a:t>
            </a:r>
          </a:p>
        </p:txBody>
      </p:sp>
    </p:spTree>
    <p:extLst>
      <p:ext uri="{BB962C8B-B14F-4D97-AF65-F5344CB8AC3E}">
        <p14:creationId xmlns:p14="http://schemas.microsoft.com/office/powerpoint/2010/main" val="118220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2438" y="1497600"/>
            <a:ext cx="4817575" cy="44712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52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74" y="622130"/>
            <a:ext cx="7992000" cy="52941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15EEB9-BEDD-4346-B8D0-DC545331D6A1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3FB54C74-52D8-1959-2191-F70308C0C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213" y="6048000"/>
            <a:ext cx="4817574" cy="854592"/>
          </a:xfrm>
          <a:noFill/>
        </p:spPr>
        <p:txBody>
          <a:bodyPr lIns="0" tIns="0" rIns="0" bIns="0"/>
          <a:lstStyle>
            <a:lvl1pPr>
              <a:defRPr sz="1000" b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B96474C-4D6F-D575-4C41-7CF3A9F73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431801"/>
            <a:ext cx="7380000" cy="190330"/>
          </a:xfrm>
          <a:solidFill>
            <a:schemeClr val="bg1"/>
          </a:solidFill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993EEE9A-ED73-8849-7038-BA1AEBF891C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DA8877-62AA-60A2-E8D5-705791FAD468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9458FFF8-66F5-5DE9-7FDB-2D6A19F5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C69BA42A-91ED-3678-FD57-AC951D16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293B9A3E-BEAD-C132-2F39-BCA5B95B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13119BFC-54E6-E6C6-B3AB-434BB0E88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18" name="Freeform 35">
            <a:extLst>
              <a:ext uri="{FF2B5EF4-FFF2-40B4-BE49-F238E27FC236}">
                <a16:creationId xmlns:a16="http://schemas.microsoft.com/office/drawing/2014/main" id="{CFACDDCF-4253-F9D1-39F4-A64A445DAA75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E85E890-A3A6-4617-9208-2B76D216772D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650A02-D9A8-6E32-E200-271E79B1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D5CFA82-7009-5C6E-DA48-B4EA3B829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0A359955-CF9A-180C-77FF-C23274204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B83CF526-E0C0-595F-04BE-AF9D035A8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24" name="Freeform 22">
            <a:extLst>
              <a:ext uri="{FF2B5EF4-FFF2-40B4-BE49-F238E27FC236}">
                <a16:creationId xmlns:a16="http://schemas.microsoft.com/office/drawing/2014/main" id="{5AE74370-19EB-D02D-5787-6E8916F96B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5C58EC8F-B1F7-6DFF-A412-B3892CC735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87ECBE8-1555-858C-74E8-EFE98BB481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77425" y="5754727"/>
            <a:ext cx="382588" cy="214073"/>
          </a:xfrm>
          <a:solidFill>
            <a:schemeClr val="accent1"/>
          </a:solidFill>
        </p:spPr>
        <p:txBody>
          <a:bodyPr rIns="8280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 dirty="0"/>
              <a:t>XX.X</a:t>
            </a:r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19FE9F7B-6F30-4B0E-2C5B-120BE19C216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1497600"/>
            <a:ext cx="4817575" cy="44712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52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1230C3DC-C81B-E6B7-B18B-F6D908F92E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66787" y="5754727"/>
            <a:ext cx="382588" cy="214073"/>
          </a:xfrm>
          <a:solidFill>
            <a:schemeClr val="accent1"/>
          </a:solidFill>
        </p:spPr>
        <p:txBody>
          <a:bodyPr rIns="8280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 dirty="0"/>
              <a:t>XX.X</a:t>
            </a:r>
          </a:p>
        </p:txBody>
      </p:sp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A75A213B-CF7D-8367-1183-E926832A32B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42437" y="6048000"/>
            <a:ext cx="4817575" cy="854592"/>
          </a:xfrm>
          <a:noFill/>
        </p:spPr>
        <p:txBody>
          <a:bodyPr lIns="0" tIns="0" rIns="0" bIns="0"/>
          <a:lstStyle>
            <a:lvl1pPr>
              <a:defRPr sz="1000" b="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038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74" y="622130"/>
            <a:ext cx="8100000" cy="52941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AA9-F9E7-42AD-92B3-FD998D4E8B7F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005AB988-85B0-969B-28CD-5F83EEC1B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431801"/>
            <a:ext cx="7380000" cy="190330"/>
          </a:xfrm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  <p:sp>
        <p:nvSpPr>
          <p:cNvPr id="8" name="Freeform 34">
            <a:extLst>
              <a:ext uri="{FF2B5EF4-FFF2-40B4-BE49-F238E27FC236}">
                <a16:creationId xmlns:a16="http://schemas.microsoft.com/office/drawing/2014/main" id="{5A85C351-75DE-61C2-CEB6-6826FBA649DB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C55BD88-7CD5-9BAF-8AD7-731EB71ECEB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1B30F710-F4DA-FDF7-228D-0211E2E7C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C76871F3-F355-FBA7-4927-000211B9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7CAD65AA-299F-1B3B-C77B-8A1B8D9F9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24E6979D-2584-5895-420C-84740648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15" name="Freeform 35">
            <a:extLst>
              <a:ext uri="{FF2B5EF4-FFF2-40B4-BE49-F238E27FC236}">
                <a16:creationId xmlns:a16="http://schemas.microsoft.com/office/drawing/2014/main" id="{CFD6419B-9F20-5329-BEDC-6A9C19AE7917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3CD7983-4514-5F45-7306-D8EFE06C73B5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5F90112-1F1A-0083-8EF6-3DB14422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01CFA2C8-3B94-FD39-D1AA-9B907BE3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477FEE2-B998-C899-572C-C9389FF03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FB13020-6B77-BD0F-98FC-CE565CE9C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97C3DAD7-F0EF-E32E-05A6-7D3BADBBB7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E1F57B4-C1DD-6342-ED14-01F1AD7D53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1C7B-D452-4577-ABD0-7964B67A4D73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D9EFFE-558D-F115-9438-14F59761A101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828A0C4-ABE9-3C35-4A8A-E4DDAF0A1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AD318-EF7B-D31E-CA77-ED696C936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56C623C-7499-4543-BEF4-60AA61BF4901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B80B3A-3428-0BC6-A05D-846FB3D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B1CAAF-BAF5-4560-02FD-769BD45D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1D9379CB-B296-F7F6-80EB-9DEFE7E2D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1" y="5135289"/>
            <a:ext cx="9829799" cy="5294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Kapiteltitel hinzufügen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8352B8F-F8A1-4F4F-E195-049499C1D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1829" y="2704978"/>
            <a:ext cx="2280342" cy="2049462"/>
          </a:xfrm>
        </p:spPr>
        <p:txBody>
          <a:bodyPr/>
          <a:lstStyle>
            <a:lvl1pPr>
              <a:defRPr sz="1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75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D9EFFE-558D-F115-9438-14F59761A101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828A0C4-ABE9-3C35-4A8A-E4DDAF0A1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AD318-EF7B-D31E-CA77-ED696C936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E790C4-D202-4A0F-B9BA-10C21EF583E2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B80B3A-3428-0BC6-A05D-846FB3D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B1CAAF-BAF5-4560-02FD-769BD45D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1D9379CB-B296-F7F6-80EB-9DEFE7E2D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1" y="5135289"/>
            <a:ext cx="9829799" cy="5294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Kapiteltitel hinzufügen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8352B8F-F8A1-4F4F-E195-049499C1D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1827" y="2704978"/>
            <a:ext cx="3448169" cy="2049462"/>
          </a:xfrm>
        </p:spPr>
        <p:txBody>
          <a:bodyPr/>
          <a:lstStyle>
            <a:lvl1pPr>
              <a:defRPr sz="1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362133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D9EFFE-558D-F115-9438-14F59761A101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828A0C4-ABE9-3C35-4A8A-E4DDAF0A1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AD318-EF7B-D31E-CA77-ED696C936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AA311E1-1C9A-4980-8048-AA3ED6A1AB83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B80B3A-3428-0BC6-A05D-846FB3D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B1CAAF-BAF5-4560-02FD-769BD45D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8AFBA1-A37B-1361-C4D7-1749435B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4" y="781674"/>
            <a:ext cx="7380000" cy="529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9CE340-ED23-51C2-FD0F-8EEEC348A3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17758" y="2783132"/>
            <a:ext cx="3830400" cy="2117481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0F53B3E6-EAA5-D341-4FCC-E374CD4204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38105" y="2783132"/>
            <a:ext cx="3829720" cy="2117481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36470854-2210-B536-8BC5-642B8AAAFF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000" y="597298"/>
            <a:ext cx="7380000" cy="184278"/>
          </a:xfrm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18128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D9EFFE-558D-F115-9438-14F59761A101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828A0C4-ABE9-3C35-4A8A-E4DDAF0A1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AD318-EF7B-D31E-CA77-ED696C936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98041FA-C3E1-45DC-B855-1CDF24140921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B80B3A-3428-0BC6-A05D-846FB3D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B1CAAF-BAF5-4560-02FD-769BD45D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8AFBA1-A37B-1361-C4D7-1749435B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4" y="781674"/>
            <a:ext cx="7380000" cy="529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9CE340-ED23-51C2-FD0F-8EEEC348A3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17758" y="2783132"/>
            <a:ext cx="2228400" cy="2117481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0F53B3E6-EAA5-D341-4FCC-E374CD4204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29383" y="2783132"/>
            <a:ext cx="2228400" cy="2117481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34277559-95D8-8541-6B69-957DCE91E9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41007" y="2783132"/>
            <a:ext cx="3041105" cy="2116800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36470854-2210-B536-8BC5-642B8AAAFF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000" y="597298"/>
            <a:ext cx="7380000" cy="184278"/>
          </a:xfrm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noProof="0" dirty="0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191052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D9EFFE-558D-F115-9438-14F59761A101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828A0C4-ABE9-3C35-4A8A-E4DDAF0A1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AD318-EF7B-D31E-CA77-ED696C936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FED3FFA-D1E2-4F4B-BAC1-935EE23565BD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B80B3A-3428-0BC6-A05D-846FB3D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B1CAAF-BAF5-4560-02FD-769BD45D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8AFBA1-A37B-1361-C4D7-1749435B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4" y="781674"/>
            <a:ext cx="7380000" cy="529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9CE340-ED23-51C2-FD0F-8EEEC348A3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3628" y="2181226"/>
            <a:ext cx="2228400" cy="2505074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0F53B3E6-EAA5-D341-4FCC-E374CD4204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25253" y="2181226"/>
            <a:ext cx="2228400" cy="2505074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9D3CFE2-8A7B-51EB-DB8F-8906654753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848503" y="2181226"/>
            <a:ext cx="2228400" cy="2505074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34277559-95D8-8541-6B69-957DCE91E9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36878" y="2181226"/>
            <a:ext cx="2228400" cy="2505074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50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D9EFFE-558D-F115-9438-14F59761A101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828A0C4-ABE9-3C35-4A8A-E4DDAF0A1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AD318-EF7B-D31E-CA77-ED696C936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74FC31-C937-45B2-9673-D66FF022DFB8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B80B3A-3428-0BC6-A05D-846FB3D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B1CAAF-BAF5-4560-02FD-769BD45D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8AFBA1-A37B-1361-C4D7-1749435B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4" y="781674"/>
            <a:ext cx="7380000" cy="529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9CE340-ED23-51C2-FD0F-8EEEC348A3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3628" y="2752725"/>
            <a:ext cx="2228400" cy="2809875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0F53B3E6-EAA5-D341-4FCC-E374CD4204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25253" y="2752725"/>
            <a:ext cx="2228400" cy="2809875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9D3CFE2-8A7B-51EB-DB8F-8906654753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848503" y="2752725"/>
            <a:ext cx="2228400" cy="2809875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34277559-95D8-8541-6B69-957DCE91E9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36878" y="2752725"/>
            <a:ext cx="2228400" cy="2809875"/>
          </a:xfrm>
          <a:solidFill>
            <a:schemeClr val="bg1"/>
          </a:solidFill>
        </p:spPr>
        <p:txBody>
          <a:bodyPr lIns="144000" tIns="90000" rIns="144000" bIns="90000"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94F9D0E-F007-6DFF-2E1E-DE4236E805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714" y="2179321"/>
            <a:ext cx="9464189" cy="426720"/>
          </a:xfrm>
          <a:solidFill>
            <a:schemeClr val="bg1"/>
          </a:solidFill>
        </p:spPr>
        <p:txBody>
          <a:bodyPr lIns="144000" bIns="18000" anchor="ctr"/>
          <a:lstStyle>
            <a:lvl1pPr>
              <a:defRPr sz="14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149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D9EFFE-558D-F115-9438-14F59761A101}"/>
              </a:ext>
            </a:extLst>
          </p:cNvPr>
          <p:cNvSpPr/>
          <p:nvPr userDrawn="1"/>
        </p:nvSpPr>
        <p:spPr>
          <a:xfrm>
            <a:off x="430213" y="431800"/>
            <a:ext cx="9829799" cy="669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828A0C4-ABE9-3C35-4A8A-E4DDAF0A1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8CEFAC9-B266-B93B-2D5D-68D11E2A9A0D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DB7B28B-F286-C162-BC6F-6AD253ADF239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A4C2842-76A9-4041-0E02-24FE3E3F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4189F89A-9495-13BD-78FE-E8F3C24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A61ACF45-E165-EA6D-D8C4-B0520FDE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F5B6180-CD89-3E14-C561-BB625288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3" name="Freeform 35">
            <a:extLst>
              <a:ext uri="{FF2B5EF4-FFF2-40B4-BE49-F238E27FC236}">
                <a16:creationId xmlns:a16="http://schemas.microsoft.com/office/drawing/2014/main" id="{FAE40B87-17A8-F668-6FB2-A4178EC1E15B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FCF960-85E6-4DDE-1A20-E7B97D11FAF2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7718CFFD-C999-045F-2A6F-1B02E082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C2A4899F-FEA5-47BD-1152-021F2678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60E2563D-858B-E12F-1B24-700E93D0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4D29983-8185-02DD-BB3B-E14F9528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59" name="Freeform 22">
            <a:extLst>
              <a:ext uri="{FF2B5EF4-FFF2-40B4-BE49-F238E27FC236}">
                <a16:creationId xmlns:a16="http://schemas.microsoft.com/office/drawing/2014/main" id="{5AB6200E-4B54-280C-328B-26AF4C56AB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AD318-EF7B-D31E-CA77-ED696C936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DD7E284-C48B-4A8B-A2F3-873BE28C6440}" type="datetime2">
              <a:rPr lang="de-CH" noProof="0" smtClean="0"/>
              <a:t>Dienstag, 5. September 2023</a:t>
            </a:fld>
            <a:endParaRPr lang="de-CH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B80B3A-3428-0BC6-A05D-846FB3D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B1CAAF-BAF5-4560-02FD-769BD45D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8AFBA1-A37B-1361-C4D7-1749435B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781674"/>
            <a:ext cx="7380000" cy="529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E9CE340-ED23-51C2-FD0F-8EEEC348A3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3628" y="6043759"/>
            <a:ext cx="4816800" cy="854592"/>
          </a:xfrm>
          <a:noFill/>
        </p:spPr>
        <p:txBody>
          <a:bodyPr lIns="0" tIns="0" rIns="0" bIns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D5132CF9-B11C-9E12-2D6B-2BD259789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000" y="1497600"/>
            <a:ext cx="9477436" cy="446405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52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18611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73" y="622130"/>
            <a:ext cx="7380000" cy="52941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500" y="1497600"/>
            <a:ext cx="9834513" cy="5621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18039B42-C702-4610-902E-B4703DC6434E}" type="datetime2">
              <a:rPr lang="de-CH" smtClean="0"/>
              <a:t>Dienstag, 5. September 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Version Juli 2023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FBD30A-A70B-3198-ABA0-1D75E7D202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431801"/>
            <a:ext cx="7380000" cy="190330"/>
          </a:xfrm>
        </p:spPr>
        <p:txBody>
          <a:bodyPr/>
          <a:lstStyle>
            <a:lvl1pPr>
              <a:lnSpc>
                <a:spcPct val="8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dirty="0"/>
              <a:t>Kapiteltitel</a:t>
            </a: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227A467A-8D6C-D3DB-D0A5-64FA9163DFFC}"/>
              </a:ext>
            </a:extLst>
          </p:cNvPr>
          <p:cNvSpPr>
            <a:spLocks/>
          </p:cNvSpPr>
          <p:nvPr userDrawn="1"/>
        </p:nvSpPr>
        <p:spPr bwMode="auto">
          <a:xfrm>
            <a:off x="9435754" y="200817"/>
            <a:ext cx="389283" cy="352668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A47CF9A-5144-6BF0-B995-C3FCACFB2CC5}"/>
              </a:ext>
            </a:extLst>
          </p:cNvPr>
          <p:cNvGrpSpPr/>
          <p:nvPr userDrawn="1"/>
        </p:nvGrpSpPr>
        <p:grpSpPr>
          <a:xfrm>
            <a:off x="8740853" y="491567"/>
            <a:ext cx="262653" cy="263973"/>
            <a:chOff x="952501" y="1052513"/>
            <a:chExt cx="315912" cy="317500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BFF5BB53-58A6-99E2-47BB-38F68C71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A066B0A8-555B-1AA5-34DB-20B048A1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DD5F108-E3A5-E3E3-BCF3-808061B8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AADA9FA5-C6BD-5CDD-89DE-6F15F5830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14" name="Freeform 35">
            <a:extLst>
              <a:ext uri="{FF2B5EF4-FFF2-40B4-BE49-F238E27FC236}">
                <a16:creationId xmlns:a16="http://schemas.microsoft.com/office/drawing/2014/main" id="{36EFCC1B-79CC-1720-0026-3635072605D1}"/>
              </a:ext>
            </a:extLst>
          </p:cNvPr>
          <p:cNvSpPr>
            <a:spLocks/>
          </p:cNvSpPr>
          <p:nvPr userDrawn="1"/>
        </p:nvSpPr>
        <p:spPr bwMode="auto">
          <a:xfrm>
            <a:off x="8360214" y="142565"/>
            <a:ext cx="243242" cy="261775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27596FB-55F2-B888-8DA4-D48EEE8645A6}"/>
              </a:ext>
            </a:extLst>
          </p:cNvPr>
          <p:cNvGrpSpPr/>
          <p:nvPr userDrawn="1"/>
        </p:nvGrpSpPr>
        <p:grpSpPr>
          <a:xfrm>
            <a:off x="7913824" y="470142"/>
            <a:ext cx="148238" cy="148983"/>
            <a:chOff x="952501" y="1052513"/>
            <a:chExt cx="315912" cy="317500"/>
          </a:xfrm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4F33CD24-82F7-E506-7358-D387943B1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1052513"/>
              <a:ext cx="44450" cy="123825"/>
            </a:xfrm>
            <a:custGeom>
              <a:avLst/>
              <a:gdLst>
                <a:gd name="T0" fmla="*/ 17 w 45"/>
                <a:gd name="T1" fmla="*/ 126 h 129"/>
                <a:gd name="T2" fmla="*/ 17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7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7" y="126"/>
                  </a:moveTo>
                  <a:lnTo>
                    <a:pt x="17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84A88C5E-6E95-DDB5-0AC4-65FD42C6E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1233488"/>
              <a:ext cx="33338" cy="136525"/>
            </a:xfrm>
            <a:custGeom>
              <a:avLst/>
              <a:gdLst>
                <a:gd name="T0" fmla="*/ 19 w 35"/>
                <a:gd name="T1" fmla="*/ 4 h 143"/>
                <a:gd name="T2" fmla="*/ 19 w 35"/>
                <a:gd name="T3" fmla="*/ 4 h 143"/>
                <a:gd name="T4" fmla="*/ 35 w 35"/>
                <a:gd name="T5" fmla="*/ 143 h 143"/>
                <a:gd name="T6" fmla="*/ 0 w 35"/>
                <a:gd name="T7" fmla="*/ 136 h 143"/>
                <a:gd name="T8" fmla="*/ 7 w 35"/>
                <a:gd name="T9" fmla="*/ 0 h 143"/>
                <a:gd name="T10" fmla="*/ 19 w 35"/>
                <a:gd name="T1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19" y="4"/>
                  </a:moveTo>
                  <a:lnTo>
                    <a:pt x="19" y="4"/>
                  </a:lnTo>
                  <a:lnTo>
                    <a:pt x="35" y="143"/>
                  </a:lnTo>
                  <a:lnTo>
                    <a:pt x="0" y="136"/>
                  </a:lnTo>
                  <a:lnTo>
                    <a:pt x="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502F0EAA-9D62-0911-8748-60505B1C6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8" y="1187451"/>
              <a:ext cx="130175" cy="39688"/>
            </a:xfrm>
            <a:custGeom>
              <a:avLst/>
              <a:gdLst>
                <a:gd name="T0" fmla="*/ 1 w 137"/>
                <a:gd name="T1" fmla="*/ 11 h 41"/>
                <a:gd name="T2" fmla="*/ 1 w 137"/>
                <a:gd name="T3" fmla="*/ 11 h 41"/>
                <a:gd name="T4" fmla="*/ 131 w 137"/>
                <a:gd name="T5" fmla="*/ 0 h 41"/>
                <a:gd name="T6" fmla="*/ 137 w 137"/>
                <a:gd name="T7" fmla="*/ 41 h 41"/>
                <a:gd name="T8" fmla="*/ 0 w 137"/>
                <a:gd name="T9" fmla="*/ 25 h 41"/>
                <a:gd name="T10" fmla="*/ 1 w 137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7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CDAC806D-BA79-928B-D109-60F315CD1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1" y="1192213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 dirty="0"/>
            </a:p>
          </p:txBody>
        </p:sp>
      </p:grpSp>
      <p:sp>
        <p:nvSpPr>
          <p:cNvPr id="20" name="Freeform 22">
            <a:extLst>
              <a:ext uri="{FF2B5EF4-FFF2-40B4-BE49-F238E27FC236}">
                <a16:creationId xmlns:a16="http://schemas.microsoft.com/office/drawing/2014/main" id="{5C818A77-CB55-A1DE-836F-A886E9B57D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29315" y="873039"/>
            <a:ext cx="267494" cy="269962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noProof="0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7964D01-A22A-FFAC-6A18-258280943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7914" y="0"/>
            <a:ext cx="473346" cy="785921"/>
          </a:xfrm>
          <a:solidFill>
            <a:schemeClr val="accent2"/>
          </a:solidFill>
        </p:spPr>
        <p:txBody>
          <a:bodyPr vert="horz" wrap="square" lIns="0" tIns="367200" rIns="0" bIns="136800" anchor="b">
            <a:spAutoFit/>
          </a:bodyPr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5074" y="622130"/>
            <a:ext cx="7380000" cy="5294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5074" y="1497600"/>
            <a:ext cx="9824939" cy="5621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57352" y="7254000"/>
            <a:ext cx="1288353" cy="118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D477B1A2-2713-4B59-9C5B-19E744B76E0C}" type="datetime2">
              <a:rPr lang="de-CH" smtClean="0"/>
              <a:t>Dienstag, 5. September 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02998" y="7254000"/>
            <a:ext cx="779523" cy="118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12721" y="7175520"/>
            <a:ext cx="653592" cy="15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9794426" y="6555907"/>
            <a:ext cx="1933221" cy="53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351" spc="35" baseline="0" noProof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DCC6E7-1E58-1819-219B-EB780D48955B}"/>
              </a:ext>
            </a:extLst>
          </p:cNvPr>
          <p:cNvSpPr txBox="1"/>
          <p:nvPr userDrawn="1"/>
        </p:nvSpPr>
        <p:spPr>
          <a:xfrm>
            <a:off x="4639814" y="7254000"/>
            <a:ext cx="147742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700" noProof="0" dirty="0">
                <a:solidFill>
                  <a:schemeClr val="tx2"/>
                </a:solidFill>
              </a:rPr>
              <a:t>© GVB (Gebäudeversicherung Bern)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2C7B68A-9BAC-02E5-757C-46BE2A6D5F9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4" y="7222646"/>
            <a:ext cx="502282" cy="12284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B011F1F-174B-A519-8332-02C127EAD52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9" y="7218605"/>
            <a:ext cx="1000800" cy="1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7" r:id="rId2"/>
    <p:sldLayoutId id="2147483671" r:id="rId3"/>
    <p:sldLayoutId id="2147483673" r:id="rId4"/>
    <p:sldLayoutId id="2147483672" r:id="rId5"/>
    <p:sldLayoutId id="2147483668" r:id="rId6"/>
    <p:sldLayoutId id="2147483669" r:id="rId7"/>
    <p:sldLayoutId id="2147483670" r:id="rId8"/>
    <p:sldLayoutId id="2147483659" r:id="rId9"/>
    <p:sldLayoutId id="2147483661" r:id="rId10"/>
    <p:sldLayoutId id="2147483674" r:id="rId11"/>
    <p:sldLayoutId id="2147483665" r:id="rId12"/>
    <p:sldLayoutId id="2147483675" r:id="rId13"/>
    <p:sldLayoutId id="2147483676" r:id="rId14"/>
    <p:sldLayoutId id="2147483663" r:id="rId15"/>
    <p:sldLayoutId id="2147483664" r:id="rId16"/>
  </p:sldLayoutIdLst>
  <p:hf hdr="0" dt="0"/>
  <p:txStyles>
    <p:titleStyle>
      <a:lvl1pPr algn="l" defTabSz="801929" rtl="0" eaLnBrk="1" latinLnBrk="0" hangingPunct="1">
        <a:lnSpc>
          <a:spcPct val="10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929" rtl="0" eaLnBrk="1" latinLnBrk="0" hangingPunct="1">
        <a:lnSpc>
          <a:spcPct val="100000"/>
        </a:lnSpc>
        <a:spcBef>
          <a:spcPts val="0"/>
        </a:spcBef>
        <a:buFont typeface="+mj-lt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3146" indent="-153146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16038" indent="-162892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9184" indent="-153146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30684" indent="-161500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801929" rtl="0" eaLnBrk="1" latinLnBrk="0" hangingPunct="1">
        <a:lnSpc>
          <a:spcPct val="100000"/>
        </a:lnSpc>
        <a:spcBef>
          <a:spcPts val="0"/>
        </a:spcBef>
        <a:buFont typeface="+mj-lt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3146" indent="-153146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16038" indent="-162892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9184" indent="-153146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30684" indent="-161500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1" userDrawn="1">
          <p15:clr>
            <a:srgbClr val="A4A3A4"/>
          </p15:clr>
        </p15:guide>
        <p15:guide id="2" pos="6463" userDrawn="1">
          <p15:clr>
            <a:srgbClr val="A4A3A4"/>
          </p15:clr>
        </p15:guide>
        <p15:guide id="3" orient="horz" pos="4488" userDrawn="1">
          <p15:clr>
            <a:srgbClr val="A4A3A4"/>
          </p15:clr>
        </p15:guide>
        <p15:guide id="4" orient="horz" pos="944" userDrawn="1">
          <p15:clr>
            <a:srgbClr val="A4A3A4"/>
          </p15:clr>
        </p15:guide>
        <p15:guide id="5" orient="horz" pos="27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37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D4AEF-C4E6-A394-2FC3-8D975E44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Wie löscht man ein Feuer?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5BBBB8-0BEF-C7F4-7D4E-62561B1C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9D4480A-05CF-88F3-8CB8-D63A929E7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Ein Feuer löschen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E0CEC52-FA66-97D5-449B-8A0428E2D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noProof="0" dirty="0"/>
              <a:t>3.1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20388C-7906-C850-93B9-BA36981E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10" name="Sprechblase: rechteckig 16">
            <a:extLst>
              <a:ext uri="{FF2B5EF4-FFF2-40B4-BE49-F238E27FC236}">
                <a16:creationId xmlns:a16="http://schemas.microsoft.com/office/drawing/2014/main" id="{FA3A216B-0F47-470B-467B-1D1C01E57780}"/>
              </a:ext>
            </a:extLst>
          </p:cNvPr>
          <p:cNvSpPr/>
          <p:nvPr/>
        </p:nvSpPr>
        <p:spPr>
          <a:xfrm>
            <a:off x="2175580" y="5003973"/>
            <a:ext cx="2810285" cy="1656184"/>
          </a:xfrm>
          <a:prstGeom prst="wedgeRectCallout">
            <a:avLst>
              <a:gd name="adj1" fmla="val -64050"/>
              <a:gd name="adj2" fmla="val -54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r>
              <a:rPr lang="de-CH" dirty="0">
                <a:solidFill>
                  <a:schemeClr val="bg1"/>
                </a:solidFill>
              </a:rPr>
              <a:t>Wenn es drei Voraussetzungen braucht, damit ein Feuer brennt, dann kann man es ja löschen, wenn man eine dieser Voraussetzungen für Feuer wegnimmt…</a:t>
            </a:r>
          </a:p>
          <a:p>
            <a:r>
              <a:rPr lang="de-DE" dirty="0">
                <a:solidFill>
                  <a:schemeClr val="bg1"/>
                </a:solidFill>
              </a:rPr>
              <a:t>Probiert es aus!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F16B744-B50B-1027-9118-38493A020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0" y="4787949"/>
            <a:ext cx="1366839" cy="1366839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672F978-C74B-8B3C-67A2-2BAB1F5A3A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4" y="1545445"/>
            <a:ext cx="1428153" cy="1428153"/>
          </a:xfrm>
          <a:prstGeom prst="rect">
            <a:avLst/>
          </a:prstGeom>
        </p:spPr>
      </p:pic>
      <p:sp>
        <p:nvSpPr>
          <p:cNvPr id="15" name="Sprechblase: rechteckig 15">
            <a:extLst>
              <a:ext uri="{FF2B5EF4-FFF2-40B4-BE49-F238E27FC236}">
                <a16:creationId xmlns:a16="http://schemas.microsoft.com/office/drawing/2014/main" id="{DFB3A577-FC3A-BA3D-212E-AB97A2AD973D}"/>
              </a:ext>
            </a:extLst>
          </p:cNvPr>
          <p:cNvSpPr/>
          <p:nvPr/>
        </p:nvSpPr>
        <p:spPr>
          <a:xfrm>
            <a:off x="2178659" y="2119003"/>
            <a:ext cx="2807207" cy="1516818"/>
          </a:xfrm>
          <a:prstGeom prst="wedgeRectCallout">
            <a:avLst>
              <a:gd name="adj1" fmla="val -64086"/>
              <a:gd name="adj2" fmla="val -300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>
              <a:spcAft>
                <a:spcPts val="200"/>
              </a:spcAft>
            </a:pPr>
            <a:r>
              <a:rPr lang="de-CH" dirty="0">
                <a:solidFill>
                  <a:schemeClr val="bg1"/>
                </a:solidFill>
              </a:rPr>
              <a:t>Erinnert ihr euch an dieses Dreieck?</a:t>
            </a:r>
          </a:p>
          <a:p>
            <a:pPr>
              <a:spcAft>
                <a:spcPts val="200"/>
              </a:spcAft>
            </a:pPr>
            <a:r>
              <a:rPr lang="de-DE" dirty="0">
                <a:solidFill>
                  <a:schemeClr val="bg1"/>
                </a:solidFill>
              </a:rPr>
              <a:t>Es hat uns gezeigt, was ein Feuer zum Brennen braucht.</a:t>
            </a:r>
          </a:p>
          <a:p>
            <a:pPr>
              <a:spcAft>
                <a:spcPts val="200"/>
              </a:spcAft>
            </a:pPr>
            <a:r>
              <a:rPr lang="de-DE" dirty="0">
                <a:solidFill>
                  <a:schemeClr val="bg1"/>
                </a:solidFill>
              </a:rPr>
              <a:t>Was könnte dies mit dem Löschen zu tun haben?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t="29042" r="31816" b="27136"/>
          <a:stretch/>
        </p:blipFill>
        <p:spPr>
          <a:xfrm>
            <a:off x="5364249" y="2044721"/>
            <a:ext cx="4248472" cy="37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4C6727-13C9-7CB1-B65A-AB3918AC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3" name="Textplatzhalter 52">
            <a:extLst>
              <a:ext uri="{FF2B5EF4-FFF2-40B4-BE49-F238E27FC236}">
                <a16:creationId xmlns:a16="http://schemas.microsoft.com/office/drawing/2014/main" id="{850FFB2D-66E4-5D84-7256-E989CAECAD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noProof="0" dirty="0"/>
              <a:t>3.1</a:t>
            </a: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FA3A216B-0F47-470B-467B-1D1C01E57780}"/>
              </a:ext>
            </a:extLst>
          </p:cNvPr>
          <p:cNvSpPr/>
          <p:nvPr/>
        </p:nvSpPr>
        <p:spPr>
          <a:xfrm>
            <a:off x="6786067" y="2915741"/>
            <a:ext cx="2072728" cy="1385702"/>
          </a:xfrm>
          <a:prstGeom prst="wedgeRectCallout">
            <a:avLst>
              <a:gd name="adj1" fmla="val 59307"/>
              <a:gd name="adj2" fmla="val -23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r>
              <a:rPr lang="de-CH" sz="1000" dirty="0">
                <a:solidFill>
                  <a:schemeClr val="bg1"/>
                </a:solidFill>
              </a:rPr>
              <a:t>Schreibt zu jeder Seite des Dreiecks, wie man diese Voraussetzung entfernt oder neutralisiert, damit ein Feuer gelöscht werden kann.</a:t>
            </a:r>
          </a:p>
          <a:p>
            <a:r>
              <a:rPr lang="de-DE" sz="1000" dirty="0">
                <a:solidFill>
                  <a:schemeClr val="bg1"/>
                </a:solidFill>
              </a:rPr>
              <a:t>Ergänzt  die Begriffe noch mit mindestens einem konkreten Beispiel.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220A7C3C-C466-66E5-30A9-EA5C295E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4" y="622130"/>
            <a:ext cx="7380000" cy="529415"/>
          </a:xfrm>
        </p:spPr>
        <p:txBody>
          <a:bodyPr/>
          <a:lstStyle/>
          <a:p>
            <a:r>
              <a:rPr lang="de-CH" noProof="0" dirty="0"/>
              <a:t>Löschen mithilfe des Feuerdreiecks</a:t>
            </a:r>
          </a:p>
        </p:txBody>
      </p:sp>
      <p:sp>
        <p:nvSpPr>
          <p:cNvPr id="57" name="Textplatzhalter 7">
            <a:extLst>
              <a:ext uri="{FF2B5EF4-FFF2-40B4-BE49-F238E27FC236}">
                <a16:creationId xmlns:a16="http://schemas.microsoft.com/office/drawing/2014/main" id="{D0E92FD9-4B8F-47AD-CE73-8936F04EB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431801"/>
            <a:ext cx="7380000" cy="190330"/>
          </a:xfrm>
        </p:spPr>
        <p:txBody>
          <a:bodyPr/>
          <a:lstStyle/>
          <a:p>
            <a:r>
              <a:rPr lang="de-CH" dirty="0"/>
              <a:t>Ein Feuer löschen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6A3422F-AD90-978A-0FA8-E3FB47F1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672F978-C74B-8B3C-67A2-2BAB1F5A3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2974" y="2771725"/>
            <a:ext cx="1599493" cy="1599493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431876" y="1151545"/>
            <a:ext cx="6282182" cy="5897278"/>
            <a:chOff x="431876" y="1151545"/>
            <a:chExt cx="6282182" cy="589727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76" y="1151545"/>
              <a:ext cx="6282182" cy="5897278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5"/>
            <a:srcRect l="22595" t="26708" r="26269" b="26087"/>
            <a:stretch/>
          </p:blipFill>
          <p:spPr>
            <a:xfrm>
              <a:off x="1889522" y="2627709"/>
              <a:ext cx="3260607" cy="2881466"/>
            </a:xfrm>
            <a:prstGeom prst="triangle">
              <a:avLst/>
            </a:prstGeom>
          </p:spPr>
        </p:pic>
      </p:grpSp>
      <p:sp>
        <p:nvSpPr>
          <p:cNvPr id="11" name="Sprechblase: rechteckig 16">
            <a:extLst>
              <a:ext uri="{FF2B5EF4-FFF2-40B4-BE49-F238E27FC236}">
                <a16:creationId xmlns:a16="http://schemas.microsoft.com/office/drawing/2014/main" id="{FA3A216B-0F47-470B-467B-1D1C01E57780}"/>
              </a:ext>
            </a:extLst>
          </p:cNvPr>
          <p:cNvSpPr/>
          <p:nvPr/>
        </p:nvSpPr>
        <p:spPr>
          <a:xfrm>
            <a:off x="6426026" y="5921623"/>
            <a:ext cx="1969554" cy="666526"/>
          </a:xfrm>
          <a:prstGeom prst="wedgeRectCallout">
            <a:avLst>
              <a:gd name="adj1" fmla="val 59307"/>
              <a:gd name="adj2" fmla="val -23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ACHTUNG!</a:t>
            </a:r>
          </a:p>
          <a:p>
            <a:pPr algn="ctr"/>
            <a:r>
              <a:rPr lang="de-CH" sz="1000" dirty="0">
                <a:solidFill>
                  <a:schemeClr val="bg1"/>
                </a:solidFill>
              </a:rPr>
              <a:t>Brennendes </a:t>
            </a:r>
            <a:r>
              <a:rPr lang="de-DE" sz="1000" dirty="0">
                <a:solidFill>
                  <a:schemeClr val="bg1"/>
                </a:solidFill>
              </a:rPr>
              <a:t>Öl </a:t>
            </a:r>
            <a:r>
              <a:rPr lang="de-CH" sz="1000" dirty="0">
                <a:solidFill>
                  <a:schemeClr val="bg1"/>
                </a:solidFill>
              </a:rPr>
              <a:t>nie </a:t>
            </a:r>
            <a:r>
              <a:rPr lang="de-DE" sz="1000" dirty="0">
                <a:solidFill>
                  <a:schemeClr val="bg1"/>
                </a:solidFill>
              </a:rPr>
              <a:t>mit Wasser löschen!</a:t>
            </a:r>
            <a:endParaRPr lang="de-CH" sz="1000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DA0276-05C8-0103-7FD6-AFBFD80FE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580" y="5384817"/>
            <a:ext cx="1452174" cy="14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4C6727-13C9-7CB1-B65A-AB3918AC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3" name="Textplatzhalter 52">
            <a:extLst>
              <a:ext uri="{FF2B5EF4-FFF2-40B4-BE49-F238E27FC236}">
                <a16:creationId xmlns:a16="http://schemas.microsoft.com/office/drawing/2014/main" id="{850FFB2D-66E4-5D84-7256-E989CAECAD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noProof="0" dirty="0"/>
              <a:t>3.1</a:t>
            </a:r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220A7C3C-C466-66E5-30A9-EA5C295E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4" y="622130"/>
            <a:ext cx="7380000" cy="529415"/>
          </a:xfrm>
        </p:spPr>
        <p:txBody>
          <a:bodyPr/>
          <a:lstStyle/>
          <a:p>
            <a:r>
              <a:rPr lang="de-CH" noProof="0" dirty="0"/>
              <a:t>Das Feuerdreieck Lösung</a:t>
            </a:r>
          </a:p>
        </p:txBody>
      </p:sp>
      <p:sp>
        <p:nvSpPr>
          <p:cNvPr id="57" name="Textplatzhalter 7">
            <a:extLst>
              <a:ext uri="{FF2B5EF4-FFF2-40B4-BE49-F238E27FC236}">
                <a16:creationId xmlns:a16="http://schemas.microsoft.com/office/drawing/2014/main" id="{D0E92FD9-4B8F-47AD-CE73-8936F04EB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431801"/>
            <a:ext cx="7380000" cy="190330"/>
          </a:xfrm>
        </p:spPr>
        <p:txBody>
          <a:bodyPr/>
          <a:lstStyle/>
          <a:p>
            <a:r>
              <a:rPr lang="de-CH" dirty="0"/>
              <a:t>Ein Feuer löschen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6A3422F-AD90-978A-0FA8-E3FB47F1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78" y="1151545"/>
            <a:ext cx="6055111" cy="5796644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C4AC547-FEFD-5D11-10A9-E628ACEA1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3546303">
            <a:off x="5574686" y="3713501"/>
            <a:ext cx="1320706" cy="326181"/>
          </a:xfrm>
        </p:spPr>
        <p:txBody>
          <a:bodyPr/>
          <a:lstStyle/>
          <a:p>
            <a:r>
              <a:rPr lang="de-CH" noProof="0" dirty="0"/>
              <a:t>z.B. mit Wasser</a:t>
            </a:r>
          </a:p>
          <a:p>
            <a:pPr marL="0" lvl="1" indent="0">
              <a:buNone/>
            </a:pPr>
            <a:endParaRPr lang="de-DE" dirty="0"/>
          </a:p>
          <a:p>
            <a:endParaRPr lang="de-CH" noProof="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C4AC547-FEFD-5D11-10A9-E628ACEA1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18073228">
            <a:off x="3729105" y="3563200"/>
            <a:ext cx="1611571" cy="326181"/>
          </a:xfrm>
        </p:spPr>
        <p:txBody>
          <a:bodyPr/>
          <a:lstStyle/>
          <a:p>
            <a:r>
              <a:rPr lang="de-CH" noProof="0" dirty="0"/>
              <a:t>z.B. mit Löschdecke</a:t>
            </a:r>
          </a:p>
          <a:p>
            <a:pPr marL="0" lvl="1" indent="0">
              <a:buNone/>
            </a:pPr>
            <a:endParaRPr lang="de-DE" dirty="0"/>
          </a:p>
          <a:p>
            <a:endParaRPr lang="de-CH" noProof="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C4AC547-FEFD-5D11-10A9-E628ACEA1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706" y="5581960"/>
            <a:ext cx="3600400" cy="326181"/>
          </a:xfrm>
        </p:spPr>
        <p:txBody>
          <a:bodyPr/>
          <a:lstStyle/>
          <a:p>
            <a:r>
              <a:rPr lang="de-CH" noProof="0"/>
              <a:t>noch </a:t>
            </a:r>
            <a:r>
              <a:rPr lang="de-CH" noProof="0" dirty="0"/>
              <a:t>nicht entzündeten Brennstoff entfernen</a:t>
            </a:r>
          </a:p>
          <a:p>
            <a:pPr marL="0" lvl="1" indent="0">
              <a:buNone/>
            </a:pPr>
            <a:endParaRPr lang="de-DE" dirty="0"/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72131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998E04F-C4A8-2450-C4EB-EFDEFF05D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3.2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E292915-A05C-A891-582B-7B1EBBF506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635181-0262-043A-3955-8A11495F5F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C89DB9-4F45-D689-4827-A7CABEC6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Feuerwehr</a:t>
            </a:r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3.2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12146F-C29E-7E61-D164-24D801E44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52" y="2206303"/>
            <a:ext cx="3087571" cy="3087571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7E723BF-36E1-C73B-8E4A-479E363E84D2}"/>
              </a:ext>
            </a:extLst>
          </p:cNvPr>
          <p:cNvGrpSpPr/>
          <p:nvPr/>
        </p:nvGrpSpPr>
        <p:grpSpPr>
          <a:xfrm>
            <a:off x="4400277" y="1468215"/>
            <a:ext cx="660400" cy="652463"/>
            <a:chOff x="3097264" y="1470596"/>
            <a:chExt cx="660400" cy="652463"/>
          </a:xfrm>
          <a:solidFill>
            <a:schemeClr val="accent2"/>
          </a:solidFill>
        </p:grpSpPr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29954E8-BE79-7A00-E915-FB0358B8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64" y="1778571"/>
              <a:ext cx="238125" cy="34925"/>
            </a:xfrm>
            <a:custGeom>
              <a:avLst/>
              <a:gdLst>
                <a:gd name="T0" fmla="*/ 243 w 250"/>
                <a:gd name="T1" fmla="*/ 0 h 37"/>
                <a:gd name="T2" fmla="*/ 243 w 250"/>
                <a:gd name="T3" fmla="*/ 0 h 37"/>
                <a:gd name="T4" fmla="*/ 7 w 250"/>
                <a:gd name="T5" fmla="*/ 0 h 37"/>
                <a:gd name="T6" fmla="*/ 0 w 250"/>
                <a:gd name="T7" fmla="*/ 37 h 37"/>
                <a:gd name="T8" fmla="*/ 250 w 250"/>
                <a:gd name="T9" fmla="*/ 30 h 37"/>
                <a:gd name="T10" fmla="*/ 243 w 250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37">
                  <a:moveTo>
                    <a:pt x="243" y="0"/>
                  </a:moveTo>
                  <a:lnTo>
                    <a:pt x="243" y="0"/>
                  </a:lnTo>
                  <a:lnTo>
                    <a:pt x="7" y="0"/>
                  </a:lnTo>
                  <a:lnTo>
                    <a:pt x="0" y="37"/>
                  </a:lnTo>
                  <a:lnTo>
                    <a:pt x="250" y="3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3B08D80A-5698-F6ED-2FEB-541DF0730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839" y="1780159"/>
              <a:ext cx="250825" cy="41275"/>
            </a:xfrm>
            <a:custGeom>
              <a:avLst/>
              <a:gdLst>
                <a:gd name="T0" fmla="*/ 243 w 264"/>
                <a:gd name="T1" fmla="*/ 0 h 42"/>
                <a:gd name="T2" fmla="*/ 243 w 264"/>
                <a:gd name="T3" fmla="*/ 0 h 42"/>
                <a:gd name="T4" fmla="*/ 7 w 264"/>
                <a:gd name="T5" fmla="*/ 0 h 42"/>
                <a:gd name="T6" fmla="*/ 0 w 264"/>
                <a:gd name="T7" fmla="*/ 37 h 42"/>
                <a:gd name="T8" fmla="*/ 250 w 264"/>
                <a:gd name="T9" fmla="*/ 30 h 42"/>
                <a:gd name="T10" fmla="*/ 243 w 26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42">
                  <a:moveTo>
                    <a:pt x="243" y="0"/>
                  </a:moveTo>
                  <a:lnTo>
                    <a:pt x="243" y="0"/>
                  </a:lnTo>
                  <a:lnTo>
                    <a:pt x="7" y="0"/>
                  </a:lnTo>
                  <a:lnTo>
                    <a:pt x="0" y="37"/>
                  </a:lnTo>
                  <a:cubicBezTo>
                    <a:pt x="0" y="37"/>
                    <a:pt x="235" y="42"/>
                    <a:pt x="250" y="30"/>
                  </a:cubicBezTo>
                  <a:cubicBezTo>
                    <a:pt x="264" y="18"/>
                    <a:pt x="243" y="0"/>
                    <a:pt x="2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B066963D-629B-4D0D-1F41-816608EE0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301" y="1888109"/>
              <a:ext cx="39688" cy="234950"/>
            </a:xfrm>
            <a:custGeom>
              <a:avLst/>
              <a:gdLst>
                <a:gd name="T0" fmla="*/ 0 w 41"/>
                <a:gd name="T1" fmla="*/ 0 h 247"/>
                <a:gd name="T2" fmla="*/ 0 w 41"/>
                <a:gd name="T3" fmla="*/ 0 h 247"/>
                <a:gd name="T4" fmla="*/ 0 w 41"/>
                <a:gd name="T5" fmla="*/ 247 h 247"/>
                <a:gd name="T6" fmla="*/ 41 w 41"/>
                <a:gd name="T7" fmla="*/ 240 h 247"/>
                <a:gd name="T8" fmla="*/ 34 w 41"/>
                <a:gd name="T9" fmla="*/ 14 h 247"/>
                <a:gd name="T10" fmla="*/ 0 w 41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0" y="0"/>
                  </a:lnTo>
                  <a:lnTo>
                    <a:pt x="0" y="247"/>
                  </a:lnTo>
                  <a:lnTo>
                    <a:pt x="41" y="240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95027AF3-9B60-FFEB-7933-3E953504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51" y="1470596"/>
              <a:ext cx="53975" cy="252413"/>
            </a:xfrm>
            <a:custGeom>
              <a:avLst/>
              <a:gdLst>
                <a:gd name="T0" fmla="*/ 28 w 56"/>
                <a:gd name="T1" fmla="*/ 262 h 265"/>
                <a:gd name="T2" fmla="*/ 28 w 56"/>
                <a:gd name="T3" fmla="*/ 262 h 265"/>
                <a:gd name="T4" fmla="*/ 22 w 56"/>
                <a:gd name="T5" fmla="*/ 255 h 265"/>
                <a:gd name="T6" fmla="*/ 0 w 56"/>
                <a:gd name="T7" fmla="*/ 17 h 265"/>
                <a:gd name="T8" fmla="*/ 56 w 56"/>
                <a:gd name="T9" fmla="*/ 12 h 265"/>
                <a:gd name="T10" fmla="*/ 52 w 56"/>
                <a:gd name="T11" fmla="*/ 261 h 265"/>
                <a:gd name="T12" fmla="*/ 28 w 56"/>
                <a:gd name="T13" fmla="*/ 26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65">
                  <a:moveTo>
                    <a:pt x="28" y="262"/>
                  </a:moveTo>
                  <a:lnTo>
                    <a:pt x="28" y="262"/>
                  </a:lnTo>
                  <a:cubicBezTo>
                    <a:pt x="25" y="262"/>
                    <a:pt x="22" y="259"/>
                    <a:pt x="22" y="255"/>
                  </a:cubicBezTo>
                  <a:cubicBezTo>
                    <a:pt x="22" y="255"/>
                    <a:pt x="8" y="76"/>
                    <a:pt x="0" y="17"/>
                  </a:cubicBezTo>
                  <a:cubicBezTo>
                    <a:pt x="0" y="17"/>
                    <a:pt x="56" y="0"/>
                    <a:pt x="56" y="12"/>
                  </a:cubicBezTo>
                  <a:lnTo>
                    <a:pt x="52" y="261"/>
                  </a:lnTo>
                  <a:cubicBezTo>
                    <a:pt x="52" y="265"/>
                    <a:pt x="28" y="262"/>
                    <a:pt x="28" y="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F9E1623-9E2D-612D-3C2C-1BA3A0023F72}"/>
              </a:ext>
            </a:extLst>
          </p:cNvPr>
          <p:cNvGrpSpPr/>
          <p:nvPr/>
        </p:nvGrpSpPr>
        <p:grpSpPr>
          <a:xfrm>
            <a:off x="5545015" y="2457094"/>
            <a:ext cx="334963" cy="333375"/>
            <a:chOff x="4189464" y="2386584"/>
            <a:chExt cx="334963" cy="333375"/>
          </a:xfrm>
          <a:solidFill>
            <a:schemeClr val="accent4"/>
          </a:solidFill>
        </p:grpSpPr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6218708C-A0ED-4D72-D878-5274A3E3F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64" y="2543746"/>
              <a:ext cx="120650" cy="17463"/>
            </a:xfrm>
            <a:custGeom>
              <a:avLst/>
              <a:gdLst>
                <a:gd name="T0" fmla="*/ 123 w 127"/>
                <a:gd name="T1" fmla="*/ 0 h 19"/>
                <a:gd name="T2" fmla="*/ 123 w 127"/>
                <a:gd name="T3" fmla="*/ 0 h 19"/>
                <a:gd name="T4" fmla="*/ 3 w 127"/>
                <a:gd name="T5" fmla="*/ 0 h 19"/>
                <a:gd name="T6" fmla="*/ 0 w 127"/>
                <a:gd name="T7" fmla="*/ 19 h 19"/>
                <a:gd name="T8" fmla="*/ 127 w 127"/>
                <a:gd name="T9" fmla="*/ 16 h 19"/>
                <a:gd name="T10" fmla="*/ 123 w 1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">
                  <a:moveTo>
                    <a:pt x="123" y="0"/>
                  </a:moveTo>
                  <a:lnTo>
                    <a:pt x="123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127" y="16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9" name="Freeform 61">
              <a:extLst>
                <a:ext uri="{FF2B5EF4-FFF2-40B4-BE49-F238E27FC236}">
                  <a16:creationId xmlns:a16="http://schemas.microsoft.com/office/drawing/2014/main" id="{030CBDBA-F083-4E51-6D93-973EE0321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2545334"/>
              <a:ext cx="128588" cy="20638"/>
            </a:xfrm>
            <a:custGeom>
              <a:avLst/>
              <a:gdLst>
                <a:gd name="T0" fmla="*/ 124 w 135"/>
                <a:gd name="T1" fmla="*/ 0 h 22"/>
                <a:gd name="T2" fmla="*/ 124 w 135"/>
                <a:gd name="T3" fmla="*/ 0 h 22"/>
                <a:gd name="T4" fmla="*/ 4 w 135"/>
                <a:gd name="T5" fmla="*/ 0 h 22"/>
                <a:gd name="T6" fmla="*/ 0 w 135"/>
                <a:gd name="T7" fmla="*/ 19 h 22"/>
                <a:gd name="T8" fmla="*/ 127 w 135"/>
                <a:gd name="T9" fmla="*/ 16 h 22"/>
                <a:gd name="T10" fmla="*/ 124 w 1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2">
                  <a:moveTo>
                    <a:pt x="124" y="0"/>
                  </a:moveTo>
                  <a:lnTo>
                    <a:pt x="124" y="0"/>
                  </a:lnTo>
                  <a:lnTo>
                    <a:pt x="4" y="0"/>
                  </a:lnTo>
                  <a:lnTo>
                    <a:pt x="0" y="19"/>
                  </a:lnTo>
                  <a:cubicBezTo>
                    <a:pt x="0" y="19"/>
                    <a:pt x="120" y="22"/>
                    <a:pt x="127" y="16"/>
                  </a:cubicBezTo>
                  <a:cubicBezTo>
                    <a:pt x="135" y="10"/>
                    <a:pt x="124" y="0"/>
                    <a:pt x="1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0" name="Freeform 62">
              <a:extLst>
                <a:ext uri="{FF2B5EF4-FFF2-40B4-BE49-F238E27FC236}">
                  <a16:creationId xmlns:a16="http://schemas.microsoft.com/office/drawing/2014/main" id="{D67ECFAB-8899-CEEA-1E6A-FAEC3188C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64" y="2599309"/>
              <a:ext cx="19050" cy="120650"/>
            </a:xfrm>
            <a:custGeom>
              <a:avLst/>
              <a:gdLst>
                <a:gd name="T0" fmla="*/ 0 w 20"/>
                <a:gd name="T1" fmla="*/ 0 h 126"/>
                <a:gd name="T2" fmla="*/ 0 w 20"/>
                <a:gd name="T3" fmla="*/ 0 h 126"/>
                <a:gd name="T4" fmla="*/ 0 w 20"/>
                <a:gd name="T5" fmla="*/ 126 h 126"/>
                <a:gd name="T6" fmla="*/ 20 w 20"/>
                <a:gd name="T7" fmla="*/ 122 h 126"/>
                <a:gd name="T8" fmla="*/ 17 w 20"/>
                <a:gd name="T9" fmla="*/ 7 h 126"/>
                <a:gd name="T10" fmla="*/ 0 w 20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6">
                  <a:moveTo>
                    <a:pt x="0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20" y="122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DE44034C-01F5-F5E9-2428-2478899FB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89" y="2386584"/>
              <a:ext cx="25400" cy="130175"/>
            </a:xfrm>
            <a:custGeom>
              <a:avLst/>
              <a:gdLst>
                <a:gd name="T0" fmla="*/ 14 w 28"/>
                <a:gd name="T1" fmla="*/ 133 h 135"/>
                <a:gd name="T2" fmla="*/ 14 w 28"/>
                <a:gd name="T3" fmla="*/ 133 h 135"/>
                <a:gd name="T4" fmla="*/ 11 w 28"/>
                <a:gd name="T5" fmla="*/ 130 h 135"/>
                <a:gd name="T6" fmla="*/ 0 w 28"/>
                <a:gd name="T7" fmla="*/ 9 h 135"/>
                <a:gd name="T8" fmla="*/ 28 w 28"/>
                <a:gd name="T9" fmla="*/ 6 h 135"/>
                <a:gd name="T10" fmla="*/ 26 w 28"/>
                <a:gd name="T11" fmla="*/ 133 h 135"/>
                <a:gd name="T12" fmla="*/ 14 w 28"/>
                <a:gd name="T13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5">
                  <a:moveTo>
                    <a:pt x="14" y="133"/>
                  </a:moveTo>
                  <a:lnTo>
                    <a:pt x="14" y="133"/>
                  </a:lnTo>
                  <a:cubicBezTo>
                    <a:pt x="13" y="133"/>
                    <a:pt x="11" y="132"/>
                    <a:pt x="11" y="130"/>
                  </a:cubicBezTo>
                  <a:cubicBezTo>
                    <a:pt x="11" y="130"/>
                    <a:pt x="4" y="39"/>
                    <a:pt x="0" y="9"/>
                  </a:cubicBezTo>
                  <a:cubicBezTo>
                    <a:pt x="0" y="9"/>
                    <a:pt x="28" y="0"/>
                    <a:pt x="28" y="6"/>
                  </a:cubicBezTo>
                  <a:lnTo>
                    <a:pt x="26" y="133"/>
                  </a:lnTo>
                  <a:cubicBezTo>
                    <a:pt x="26" y="135"/>
                    <a:pt x="14" y="133"/>
                    <a:pt x="14" y="1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5CAEB2C-120A-8805-E85B-4F9649C6A536}"/>
              </a:ext>
            </a:extLst>
          </p:cNvPr>
          <p:cNvGrpSpPr/>
          <p:nvPr/>
        </p:nvGrpSpPr>
        <p:grpSpPr>
          <a:xfrm>
            <a:off x="5713017" y="1278004"/>
            <a:ext cx="358775" cy="344488"/>
            <a:chOff x="4237089" y="1076896"/>
            <a:chExt cx="358775" cy="344488"/>
          </a:xfrm>
          <a:solidFill>
            <a:schemeClr val="accent2">
              <a:alpha val="80000"/>
            </a:schemeClr>
          </a:solidFill>
        </p:grpSpPr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36186CDE-3CDD-C402-887A-B73F82A12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89" y="1240409"/>
              <a:ext cx="130175" cy="19050"/>
            </a:xfrm>
            <a:custGeom>
              <a:avLst/>
              <a:gdLst>
                <a:gd name="T0" fmla="*/ 132 w 136"/>
                <a:gd name="T1" fmla="*/ 0 h 20"/>
                <a:gd name="T2" fmla="*/ 132 w 136"/>
                <a:gd name="T3" fmla="*/ 0 h 20"/>
                <a:gd name="T4" fmla="*/ 4 w 136"/>
                <a:gd name="T5" fmla="*/ 0 h 20"/>
                <a:gd name="T6" fmla="*/ 0 w 136"/>
                <a:gd name="T7" fmla="*/ 20 h 20"/>
                <a:gd name="T8" fmla="*/ 136 w 136"/>
                <a:gd name="T9" fmla="*/ 16 h 20"/>
                <a:gd name="T10" fmla="*/ 132 w 13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0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36" y="1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69">
              <a:extLst>
                <a:ext uri="{FF2B5EF4-FFF2-40B4-BE49-F238E27FC236}">
                  <a16:creationId xmlns:a16="http://schemas.microsoft.com/office/drawing/2014/main" id="{35960326-49B3-17DA-5879-7F641881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51" y="1240409"/>
              <a:ext cx="138113" cy="22225"/>
            </a:xfrm>
            <a:custGeom>
              <a:avLst/>
              <a:gdLst>
                <a:gd name="T0" fmla="*/ 132 w 144"/>
                <a:gd name="T1" fmla="*/ 0 h 23"/>
                <a:gd name="T2" fmla="*/ 132 w 144"/>
                <a:gd name="T3" fmla="*/ 0 h 23"/>
                <a:gd name="T4" fmla="*/ 4 w 144"/>
                <a:gd name="T5" fmla="*/ 0 h 23"/>
                <a:gd name="T6" fmla="*/ 0 w 144"/>
                <a:gd name="T7" fmla="*/ 20 h 23"/>
                <a:gd name="T8" fmla="*/ 136 w 144"/>
                <a:gd name="T9" fmla="*/ 16 h 23"/>
                <a:gd name="T10" fmla="*/ 132 w 14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3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cubicBezTo>
                    <a:pt x="0" y="20"/>
                    <a:pt x="128" y="23"/>
                    <a:pt x="136" y="16"/>
                  </a:cubicBezTo>
                  <a:cubicBezTo>
                    <a:pt x="144" y="10"/>
                    <a:pt x="132" y="0"/>
                    <a:pt x="13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9CAEFFC1-C44B-DBA1-495C-34FEC32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601" y="1297559"/>
              <a:ext cx="20638" cy="123825"/>
            </a:xfrm>
            <a:custGeom>
              <a:avLst/>
              <a:gdLst>
                <a:gd name="T0" fmla="*/ 0 w 22"/>
                <a:gd name="T1" fmla="*/ 0 h 131"/>
                <a:gd name="T2" fmla="*/ 0 w 22"/>
                <a:gd name="T3" fmla="*/ 0 h 131"/>
                <a:gd name="T4" fmla="*/ 0 w 22"/>
                <a:gd name="T5" fmla="*/ 131 h 131"/>
                <a:gd name="T6" fmla="*/ 22 w 22"/>
                <a:gd name="T7" fmla="*/ 127 h 131"/>
                <a:gd name="T8" fmla="*/ 18 w 22"/>
                <a:gd name="T9" fmla="*/ 8 h 131"/>
                <a:gd name="T10" fmla="*/ 0 w 22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1">
                  <a:moveTo>
                    <a:pt x="0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22" y="127"/>
                  </a:lnTo>
                  <a:lnTo>
                    <a:pt x="1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53CAC0DD-9CD9-1424-B23B-3901C621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1076896"/>
              <a:ext cx="28575" cy="133350"/>
            </a:xfrm>
            <a:custGeom>
              <a:avLst/>
              <a:gdLst>
                <a:gd name="T0" fmla="*/ 15 w 30"/>
                <a:gd name="T1" fmla="*/ 139 h 140"/>
                <a:gd name="T2" fmla="*/ 15 w 30"/>
                <a:gd name="T3" fmla="*/ 139 h 140"/>
                <a:gd name="T4" fmla="*/ 12 w 30"/>
                <a:gd name="T5" fmla="*/ 135 h 140"/>
                <a:gd name="T6" fmla="*/ 0 w 30"/>
                <a:gd name="T7" fmla="*/ 9 h 140"/>
                <a:gd name="T8" fmla="*/ 30 w 30"/>
                <a:gd name="T9" fmla="*/ 6 h 140"/>
                <a:gd name="T10" fmla="*/ 28 w 30"/>
                <a:gd name="T11" fmla="*/ 138 h 140"/>
                <a:gd name="T12" fmla="*/ 15 w 30"/>
                <a:gd name="T13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0">
                  <a:moveTo>
                    <a:pt x="15" y="139"/>
                  </a:moveTo>
                  <a:lnTo>
                    <a:pt x="15" y="139"/>
                  </a:lnTo>
                  <a:cubicBezTo>
                    <a:pt x="13" y="139"/>
                    <a:pt x="12" y="137"/>
                    <a:pt x="12" y="135"/>
                  </a:cubicBezTo>
                  <a:cubicBezTo>
                    <a:pt x="12" y="135"/>
                    <a:pt x="4" y="40"/>
                    <a:pt x="0" y="9"/>
                  </a:cubicBezTo>
                  <a:cubicBezTo>
                    <a:pt x="0" y="9"/>
                    <a:pt x="30" y="0"/>
                    <a:pt x="30" y="6"/>
                  </a:cubicBezTo>
                  <a:lnTo>
                    <a:pt x="28" y="138"/>
                  </a:lnTo>
                  <a:cubicBezTo>
                    <a:pt x="28" y="140"/>
                    <a:pt x="15" y="139"/>
                    <a:pt x="15" y="1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27" name="Freeform 22">
            <a:extLst>
              <a:ext uri="{FF2B5EF4-FFF2-40B4-BE49-F238E27FC236}">
                <a16:creationId xmlns:a16="http://schemas.microsoft.com/office/drawing/2014/main" id="{ECB022C8-63D8-80AE-ED8D-93A8388CDF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95815" y="2228833"/>
            <a:ext cx="552900" cy="558000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ED77F12-2006-6756-EBF2-D5904CE041E4}"/>
              </a:ext>
            </a:extLst>
          </p:cNvPr>
          <p:cNvGrpSpPr/>
          <p:nvPr/>
        </p:nvGrpSpPr>
        <p:grpSpPr>
          <a:xfrm>
            <a:off x="1632510" y="3810249"/>
            <a:ext cx="358775" cy="344488"/>
            <a:chOff x="4237089" y="1076896"/>
            <a:chExt cx="358775" cy="344488"/>
          </a:xfrm>
          <a:solidFill>
            <a:schemeClr val="accent2">
              <a:alpha val="80000"/>
            </a:schemeClr>
          </a:solidFill>
        </p:grpSpPr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2F749921-47ED-2981-E958-8DC3273C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89" y="1240409"/>
              <a:ext cx="130175" cy="19050"/>
            </a:xfrm>
            <a:custGeom>
              <a:avLst/>
              <a:gdLst>
                <a:gd name="T0" fmla="*/ 132 w 136"/>
                <a:gd name="T1" fmla="*/ 0 h 20"/>
                <a:gd name="T2" fmla="*/ 132 w 136"/>
                <a:gd name="T3" fmla="*/ 0 h 20"/>
                <a:gd name="T4" fmla="*/ 4 w 136"/>
                <a:gd name="T5" fmla="*/ 0 h 20"/>
                <a:gd name="T6" fmla="*/ 0 w 136"/>
                <a:gd name="T7" fmla="*/ 20 h 20"/>
                <a:gd name="T8" fmla="*/ 136 w 136"/>
                <a:gd name="T9" fmla="*/ 16 h 20"/>
                <a:gd name="T10" fmla="*/ 132 w 13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0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36" y="1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27A0EF88-D3DC-514B-3511-BD58E507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51" y="1240409"/>
              <a:ext cx="138113" cy="22225"/>
            </a:xfrm>
            <a:custGeom>
              <a:avLst/>
              <a:gdLst>
                <a:gd name="T0" fmla="*/ 132 w 144"/>
                <a:gd name="T1" fmla="*/ 0 h 23"/>
                <a:gd name="T2" fmla="*/ 132 w 144"/>
                <a:gd name="T3" fmla="*/ 0 h 23"/>
                <a:gd name="T4" fmla="*/ 4 w 144"/>
                <a:gd name="T5" fmla="*/ 0 h 23"/>
                <a:gd name="T6" fmla="*/ 0 w 144"/>
                <a:gd name="T7" fmla="*/ 20 h 23"/>
                <a:gd name="T8" fmla="*/ 136 w 144"/>
                <a:gd name="T9" fmla="*/ 16 h 23"/>
                <a:gd name="T10" fmla="*/ 132 w 14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3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cubicBezTo>
                    <a:pt x="0" y="20"/>
                    <a:pt x="128" y="23"/>
                    <a:pt x="136" y="16"/>
                  </a:cubicBezTo>
                  <a:cubicBezTo>
                    <a:pt x="144" y="10"/>
                    <a:pt x="132" y="0"/>
                    <a:pt x="13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id="{C7A23152-B859-6858-7393-7198656D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601" y="1297559"/>
              <a:ext cx="20638" cy="123825"/>
            </a:xfrm>
            <a:custGeom>
              <a:avLst/>
              <a:gdLst>
                <a:gd name="T0" fmla="*/ 0 w 22"/>
                <a:gd name="T1" fmla="*/ 0 h 131"/>
                <a:gd name="T2" fmla="*/ 0 w 22"/>
                <a:gd name="T3" fmla="*/ 0 h 131"/>
                <a:gd name="T4" fmla="*/ 0 w 22"/>
                <a:gd name="T5" fmla="*/ 131 h 131"/>
                <a:gd name="T6" fmla="*/ 22 w 22"/>
                <a:gd name="T7" fmla="*/ 127 h 131"/>
                <a:gd name="T8" fmla="*/ 18 w 22"/>
                <a:gd name="T9" fmla="*/ 8 h 131"/>
                <a:gd name="T10" fmla="*/ 0 w 22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1">
                  <a:moveTo>
                    <a:pt x="0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22" y="127"/>
                  </a:lnTo>
                  <a:lnTo>
                    <a:pt x="1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EFBC2453-08C8-C498-FC6F-44F62F66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1076896"/>
              <a:ext cx="28575" cy="133350"/>
            </a:xfrm>
            <a:custGeom>
              <a:avLst/>
              <a:gdLst>
                <a:gd name="T0" fmla="*/ 15 w 30"/>
                <a:gd name="T1" fmla="*/ 139 h 140"/>
                <a:gd name="T2" fmla="*/ 15 w 30"/>
                <a:gd name="T3" fmla="*/ 139 h 140"/>
                <a:gd name="T4" fmla="*/ 12 w 30"/>
                <a:gd name="T5" fmla="*/ 135 h 140"/>
                <a:gd name="T6" fmla="*/ 0 w 30"/>
                <a:gd name="T7" fmla="*/ 9 h 140"/>
                <a:gd name="T8" fmla="*/ 30 w 30"/>
                <a:gd name="T9" fmla="*/ 6 h 140"/>
                <a:gd name="T10" fmla="*/ 28 w 30"/>
                <a:gd name="T11" fmla="*/ 138 h 140"/>
                <a:gd name="T12" fmla="*/ 15 w 30"/>
                <a:gd name="T13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0">
                  <a:moveTo>
                    <a:pt x="15" y="139"/>
                  </a:moveTo>
                  <a:lnTo>
                    <a:pt x="15" y="139"/>
                  </a:lnTo>
                  <a:cubicBezTo>
                    <a:pt x="13" y="139"/>
                    <a:pt x="12" y="137"/>
                    <a:pt x="12" y="135"/>
                  </a:cubicBezTo>
                  <a:cubicBezTo>
                    <a:pt x="12" y="135"/>
                    <a:pt x="4" y="40"/>
                    <a:pt x="0" y="9"/>
                  </a:cubicBezTo>
                  <a:cubicBezTo>
                    <a:pt x="0" y="9"/>
                    <a:pt x="30" y="0"/>
                    <a:pt x="30" y="6"/>
                  </a:cubicBezTo>
                  <a:lnTo>
                    <a:pt x="28" y="138"/>
                  </a:lnTo>
                  <a:cubicBezTo>
                    <a:pt x="28" y="140"/>
                    <a:pt x="15" y="139"/>
                    <a:pt x="15" y="1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42" name="Freeform 34">
            <a:extLst>
              <a:ext uri="{FF2B5EF4-FFF2-40B4-BE49-F238E27FC236}">
                <a16:creationId xmlns:a16="http://schemas.microsoft.com/office/drawing/2014/main" id="{A53D9409-33B9-ED63-DAA8-7E1B33E1887D}"/>
              </a:ext>
            </a:extLst>
          </p:cNvPr>
          <p:cNvSpPr>
            <a:spLocks/>
          </p:cNvSpPr>
          <p:nvPr/>
        </p:nvSpPr>
        <p:spPr bwMode="auto">
          <a:xfrm rot="14573656">
            <a:off x="9221705" y="4880262"/>
            <a:ext cx="400186" cy="362545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459331DC-0E58-5002-5504-23A1CBB72F2B}"/>
              </a:ext>
            </a:extLst>
          </p:cNvPr>
          <p:cNvSpPr>
            <a:spLocks/>
          </p:cNvSpPr>
          <p:nvPr/>
        </p:nvSpPr>
        <p:spPr bwMode="auto">
          <a:xfrm>
            <a:off x="7884950" y="6287709"/>
            <a:ext cx="218443" cy="235086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2ED25D8-078C-C93D-28A8-713142265DC3}"/>
              </a:ext>
            </a:extLst>
          </p:cNvPr>
          <p:cNvGrpSpPr>
            <a:grpSpLocks noChangeAspect="1"/>
          </p:cNvGrpSpPr>
          <p:nvPr/>
        </p:nvGrpSpPr>
        <p:grpSpPr>
          <a:xfrm>
            <a:off x="8108589" y="5748486"/>
            <a:ext cx="347246" cy="345600"/>
            <a:chOff x="4189464" y="2386584"/>
            <a:chExt cx="334963" cy="333375"/>
          </a:xfrm>
          <a:solidFill>
            <a:schemeClr val="accent1"/>
          </a:solidFill>
        </p:grpSpPr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064C581A-E303-9E1B-9E0E-D0FA887D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64" y="2543746"/>
              <a:ext cx="120650" cy="17463"/>
            </a:xfrm>
            <a:custGeom>
              <a:avLst/>
              <a:gdLst>
                <a:gd name="T0" fmla="*/ 123 w 127"/>
                <a:gd name="T1" fmla="*/ 0 h 19"/>
                <a:gd name="T2" fmla="*/ 123 w 127"/>
                <a:gd name="T3" fmla="*/ 0 h 19"/>
                <a:gd name="T4" fmla="*/ 3 w 127"/>
                <a:gd name="T5" fmla="*/ 0 h 19"/>
                <a:gd name="T6" fmla="*/ 0 w 127"/>
                <a:gd name="T7" fmla="*/ 19 h 19"/>
                <a:gd name="T8" fmla="*/ 127 w 127"/>
                <a:gd name="T9" fmla="*/ 16 h 19"/>
                <a:gd name="T10" fmla="*/ 123 w 1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">
                  <a:moveTo>
                    <a:pt x="123" y="0"/>
                  </a:moveTo>
                  <a:lnTo>
                    <a:pt x="123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127" y="16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EA8FC918-4404-85AA-B831-F06B9C45C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2545334"/>
              <a:ext cx="128588" cy="20638"/>
            </a:xfrm>
            <a:custGeom>
              <a:avLst/>
              <a:gdLst>
                <a:gd name="T0" fmla="*/ 124 w 135"/>
                <a:gd name="T1" fmla="*/ 0 h 22"/>
                <a:gd name="T2" fmla="*/ 124 w 135"/>
                <a:gd name="T3" fmla="*/ 0 h 22"/>
                <a:gd name="T4" fmla="*/ 4 w 135"/>
                <a:gd name="T5" fmla="*/ 0 h 22"/>
                <a:gd name="T6" fmla="*/ 0 w 135"/>
                <a:gd name="T7" fmla="*/ 19 h 22"/>
                <a:gd name="T8" fmla="*/ 127 w 135"/>
                <a:gd name="T9" fmla="*/ 16 h 22"/>
                <a:gd name="T10" fmla="*/ 124 w 1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2">
                  <a:moveTo>
                    <a:pt x="124" y="0"/>
                  </a:moveTo>
                  <a:lnTo>
                    <a:pt x="124" y="0"/>
                  </a:lnTo>
                  <a:lnTo>
                    <a:pt x="4" y="0"/>
                  </a:lnTo>
                  <a:lnTo>
                    <a:pt x="0" y="19"/>
                  </a:lnTo>
                  <a:cubicBezTo>
                    <a:pt x="0" y="19"/>
                    <a:pt x="120" y="22"/>
                    <a:pt x="127" y="16"/>
                  </a:cubicBezTo>
                  <a:cubicBezTo>
                    <a:pt x="135" y="10"/>
                    <a:pt x="124" y="0"/>
                    <a:pt x="1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79F8CF80-AEDE-3CEA-A12D-2A3CE0B2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64" y="2599309"/>
              <a:ext cx="19050" cy="120650"/>
            </a:xfrm>
            <a:custGeom>
              <a:avLst/>
              <a:gdLst>
                <a:gd name="T0" fmla="*/ 0 w 20"/>
                <a:gd name="T1" fmla="*/ 0 h 126"/>
                <a:gd name="T2" fmla="*/ 0 w 20"/>
                <a:gd name="T3" fmla="*/ 0 h 126"/>
                <a:gd name="T4" fmla="*/ 0 w 20"/>
                <a:gd name="T5" fmla="*/ 126 h 126"/>
                <a:gd name="T6" fmla="*/ 20 w 20"/>
                <a:gd name="T7" fmla="*/ 122 h 126"/>
                <a:gd name="T8" fmla="*/ 17 w 20"/>
                <a:gd name="T9" fmla="*/ 7 h 126"/>
                <a:gd name="T10" fmla="*/ 0 w 20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6">
                  <a:moveTo>
                    <a:pt x="0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20" y="122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C39C02E2-B957-4CA3-0FD2-0DCD3DF1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89" y="2386584"/>
              <a:ext cx="25400" cy="130175"/>
            </a:xfrm>
            <a:custGeom>
              <a:avLst/>
              <a:gdLst>
                <a:gd name="T0" fmla="*/ 14 w 28"/>
                <a:gd name="T1" fmla="*/ 133 h 135"/>
                <a:gd name="T2" fmla="*/ 14 w 28"/>
                <a:gd name="T3" fmla="*/ 133 h 135"/>
                <a:gd name="T4" fmla="*/ 11 w 28"/>
                <a:gd name="T5" fmla="*/ 130 h 135"/>
                <a:gd name="T6" fmla="*/ 0 w 28"/>
                <a:gd name="T7" fmla="*/ 9 h 135"/>
                <a:gd name="T8" fmla="*/ 28 w 28"/>
                <a:gd name="T9" fmla="*/ 6 h 135"/>
                <a:gd name="T10" fmla="*/ 26 w 28"/>
                <a:gd name="T11" fmla="*/ 133 h 135"/>
                <a:gd name="T12" fmla="*/ 14 w 28"/>
                <a:gd name="T13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5">
                  <a:moveTo>
                    <a:pt x="14" y="133"/>
                  </a:moveTo>
                  <a:lnTo>
                    <a:pt x="14" y="133"/>
                  </a:lnTo>
                  <a:cubicBezTo>
                    <a:pt x="13" y="133"/>
                    <a:pt x="11" y="132"/>
                    <a:pt x="11" y="130"/>
                  </a:cubicBezTo>
                  <a:cubicBezTo>
                    <a:pt x="11" y="130"/>
                    <a:pt x="4" y="39"/>
                    <a:pt x="0" y="9"/>
                  </a:cubicBezTo>
                  <a:cubicBezTo>
                    <a:pt x="0" y="9"/>
                    <a:pt x="28" y="0"/>
                    <a:pt x="28" y="6"/>
                  </a:cubicBezTo>
                  <a:lnTo>
                    <a:pt x="26" y="133"/>
                  </a:lnTo>
                  <a:cubicBezTo>
                    <a:pt x="26" y="135"/>
                    <a:pt x="14" y="133"/>
                    <a:pt x="14" y="1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83803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2C8BF9C-DE34-4A48-B2C3-FADFD83723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93777" y="1840138"/>
            <a:ext cx="5418943" cy="4375685"/>
          </a:xfrm>
        </p:spPr>
        <p:txBody>
          <a:bodyPr/>
          <a:lstStyle/>
          <a:p>
            <a:r>
              <a:rPr lang="de-CH" noProof="0" dirty="0"/>
              <a:t> </a:t>
            </a:r>
          </a:p>
        </p:txBody>
      </p:sp>
      <p:graphicFrame>
        <p:nvGraphicFramePr>
          <p:cNvPr id="14" name="Tabelle 26">
            <a:extLst>
              <a:ext uri="{FF2B5EF4-FFF2-40B4-BE49-F238E27FC236}">
                <a16:creationId xmlns:a16="http://schemas.microsoft.com/office/drawing/2014/main" id="{9544E421-920C-8268-581C-B744492A2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76660"/>
              </p:ext>
            </p:extLst>
          </p:nvPr>
        </p:nvGraphicFramePr>
        <p:xfrm>
          <a:off x="4482520" y="2123653"/>
          <a:ext cx="4823825" cy="3812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809">
                  <a:extLst>
                    <a:ext uri="{9D8B030D-6E8A-4147-A177-3AD203B41FA5}">
                      <a16:colId xmlns:a16="http://schemas.microsoft.com/office/drawing/2014/main" val="2484005152"/>
                    </a:ext>
                  </a:extLst>
                </a:gridCol>
                <a:gridCol w="4167016">
                  <a:extLst>
                    <a:ext uri="{9D8B030D-6E8A-4147-A177-3AD203B41FA5}">
                      <a16:colId xmlns:a16="http://schemas.microsoft.com/office/drawing/2014/main" val="355635512"/>
                    </a:ext>
                  </a:extLst>
                </a:gridCol>
              </a:tblGrid>
              <a:tr h="50029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200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5-6 Lektionen</a:t>
                      </a:r>
                    </a:p>
                  </a:txBody>
                  <a:tcPr marL="72000" marR="0" marT="82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8256387"/>
                  </a:ext>
                </a:extLst>
              </a:tr>
              <a:tr h="2596054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200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3200" marR="0" lvl="0" indent="-2232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Zeitungsartikel als</a:t>
                      </a:r>
                      <a:r>
                        <a:rPr lang="de-DE" sz="1100" baseline="0" dirty="0"/>
                        <a:t> Anschauungsbeispiele</a:t>
                      </a:r>
                      <a:endParaRPr lang="de-DE" sz="1100" dirty="0"/>
                    </a:p>
                    <a:p>
                      <a:pPr marL="223200" marR="0" lvl="0" indent="-2232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Evtl. Smartphone für Aufnahmen der Interviews und Fotos</a:t>
                      </a:r>
                    </a:p>
                    <a:p>
                      <a:pPr marL="223200" marR="0" lvl="0" indent="-2232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/>
                        <a:t>Evtl. </a:t>
                      </a:r>
                      <a:r>
                        <a:rPr lang="de-DE" sz="1100" dirty="0"/>
                        <a:t>Zugang zu Laptop für </a:t>
                      </a:r>
                      <a:r>
                        <a:rPr lang="de-CH" sz="1100" dirty="0">
                          <a:solidFill>
                            <a:schemeClr val="tx1"/>
                          </a:solidFill>
                        </a:rPr>
                        <a:t>das Schreiben des </a:t>
                      </a:r>
                      <a:r>
                        <a:rPr lang="de-DE" sz="1100" dirty="0"/>
                        <a:t>Artikel</a:t>
                      </a:r>
                      <a:r>
                        <a:rPr lang="de-CH" sz="1100" dirty="0"/>
                        <a:t>s</a:t>
                      </a:r>
                      <a:endParaRPr lang="de-CH" sz="1100" strike="sngStrike" dirty="0"/>
                    </a:p>
                  </a:txBody>
                  <a:tcPr marL="72000" marR="0" marT="82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618314"/>
                  </a:ext>
                </a:extLst>
              </a:tr>
              <a:tr h="716201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200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keine</a:t>
                      </a:r>
                      <a:endParaRPr lang="de-CH" sz="1100" dirty="0"/>
                    </a:p>
                  </a:txBody>
                  <a:tcPr marL="72000" marR="0" marT="82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872287"/>
                  </a:ext>
                </a:extLst>
              </a:tr>
            </a:tbl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29A611-EF61-383C-3CF0-459644B7F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3.2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C8F04C-D684-2931-CB74-C015E6E3BD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07F9C28-CA87-AB81-8336-F38EBF57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Lernziele und Organisation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D736971-22BF-A797-BE62-F80A2E3326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5426" y="1835621"/>
            <a:ext cx="3024335" cy="2664296"/>
          </a:xfrm>
        </p:spPr>
        <p:txBody>
          <a:bodyPr/>
          <a:lstStyle/>
          <a:p>
            <a:r>
              <a:rPr lang="de-CH" sz="1400" b="1" noProof="0" dirty="0"/>
              <a:t>Lernziele (Inhaltlich)</a:t>
            </a:r>
          </a:p>
          <a:p>
            <a:endParaRPr lang="de-CH" sz="1000" noProof="0" dirty="0"/>
          </a:p>
          <a:p>
            <a:r>
              <a:rPr lang="de-CH" sz="1050" dirty="0"/>
              <a:t>Die Schülerinnen und Schüler können die verschiedenen Aufgaben der Feuerwehr erklären.</a:t>
            </a:r>
          </a:p>
          <a:p>
            <a:endParaRPr lang="de-CH" sz="500" dirty="0"/>
          </a:p>
          <a:p>
            <a:r>
              <a:rPr lang="de-CH" sz="1050" dirty="0"/>
              <a:t>Die Schülerinnen und Schüler können die wichtigsten Schutzmassnahmen der Feuerwehr aufzählen und deren Funktion beschreiben.</a:t>
            </a:r>
          </a:p>
          <a:p>
            <a:endParaRPr lang="de-DE" sz="500" dirty="0"/>
          </a:p>
          <a:p>
            <a:r>
              <a:rPr lang="de-CH" sz="1050" dirty="0"/>
              <a:t>Die Schülerinnen und Schüler können mindestens zwei verschiedene Fahrzeuge der Feuerwehr und deren Einsatzbereich beschreiben.</a:t>
            </a:r>
          </a:p>
          <a:p>
            <a:endParaRPr lang="de-DE" sz="500" dirty="0"/>
          </a:p>
          <a:p>
            <a:r>
              <a:rPr lang="de-DE" sz="1050" dirty="0"/>
              <a:t>(NMG 10.3c)</a:t>
            </a:r>
            <a:endParaRPr lang="de-CH" sz="105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EA3D320-E716-8DE4-E200-C20EC4B3C2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25426" y="4571925"/>
            <a:ext cx="3024335" cy="1643899"/>
          </a:xfrm>
        </p:spPr>
        <p:txBody>
          <a:bodyPr/>
          <a:lstStyle/>
          <a:p>
            <a:r>
              <a:rPr lang="de-CH" sz="1400" b="1" noProof="0" dirty="0"/>
              <a:t>Lernziel (überfachlich)</a:t>
            </a:r>
          </a:p>
          <a:p>
            <a:endParaRPr lang="de-CH" noProof="0" dirty="0"/>
          </a:p>
          <a:p>
            <a:r>
              <a:rPr lang="de-CH" sz="1050" dirty="0"/>
              <a:t>Die Lernenden können Fragestellungen formulieren, in einem Interview </a:t>
            </a:r>
            <a:r>
              <a:rPr lang="de-DE" sz="1050" dirty="0"/>
              <a:t>verwenden und </a:t>
            </a:r>
            <a:r>
              <a:rPr lang="de-CH" sz="1050" dirty="0"/>
              <a:t>die gewonnenen Informationen sinnvoll verarbeiten und festhalten.</a:t>
            </a:r>
          </a:p>
          <a:p>
            <a:endParaRPr lang="de-CH" sz="800" noProof="0" dirty="0"/>
          </a:p>
          <a:p>
            <a:r>
              <a:rPr lang="de-DE" dirty="0"/>
              <a:t>(</a:t>
            </a:r>
            <a:r>
              <a:rPr lang="de-CH" dirty="0"/>
              <a:t>M</a:t>
            </a:r>
            <a:r>
              <a:rPr lang="de-DE" sz="1050" dirty="0" err="1"/>
              <a:t>eth</a:t>
            </a:r>
            <a:r>
              <a:rPr lang="de-CH" sz="1050" dirty="0"/>
              <a:t>odische </a:t>
            </a:r>
            <a:r>
              <a:rPr lang="de-DE" sz="1050" dirty="0"/>
              <a:t>Komp</a:t>
            </a:r>
            <a:r>
              <a:rPr lang="de-CH" sz="1050" dirty="0"/>
              <a:t>etenz: </a:t>
            </a:r>
            <a:r>
              <a:rPr lang="de-DE" sz="1050" dirty="0" err="1"/>
              <a:t>Inform</a:t>
            </a:r>
            <a:r>
              <a:rPr lang="de-CH" sz="1050" dirty="0"/>
              <a:t>ationen</a:t>
            </a:r>
            <a:r>
              <a:rPr lang="de-DE" sz="1050" dirty="0"/>
              <a:t> </a:t>
            </a:r>
            <a:r>
              <a:rPr lang="de-DE" dirty="0"/>
              <a:t>nutzen)</a:t>
            </a:r>
            <a:endParaRPr lang="de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73FCACE-83E9-C92E-E488-009D121B81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Die Feuerwehr</a:t>
            </a:r>
            <a:endParaRPr lang="de-CH" strike="sngStrik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941EA5-A4A2-9E6D-F93F-80E27AFA5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AFDA02-CB1C-B81A-8E76-0703D3B5D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98" y="5292005"/>
            <a:ext cx="260160" cy="2601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99EC84-BA7E-1031-5A30-F68ECD156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58" y="2123653"/>
            <a:ext cx="284400" cy="284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9675B99-1E60-3730-C7DA-F9DF276FD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58" y="2764872"/>
            <a:ext cx="248400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5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2DB424-91FB-F144-A525-701E4AF76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3.2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28E69-7796-6FEB-63DB-D58E72DBAE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DDCC126-53E6-1549-CBBF-F0EFDBB1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Lernziele</a:t>
            </a:r>
            <a:endParaRPr lang="de-CH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796EE7-D501-35F0-3C05-542ED987D00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sz="1400" b="1" noProof="0" dirty="0"/>
              <a:t>Lernziel 1</a:t>
            </a:r>
          </a:p>
          <a:p>
            <a:endParaRPr lang="de-CH" noProof="0" dirty="0"/>
          </a:p>
          <a:p>
            <a:r>
              <a:rPr lang="de-CH" sz="1400" dirty="0"/>
              <a:t>individuell ausformuliertes Lernziel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7E7786C-E6A1-8BB4-629F-FF1F476D2BB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CH" sz="1400" b="1" noProof="0" dirty="0"/>
              <a:t>Lernziel 2</a:t>
            </a:r>
          </a:p>
          <a:p>
            <a:endParaRPr lang="de-CH" noProof="0" dirty="0"/>
          </a:p>
          <a:p>
            <a:r>
              <a:rPr lang="de-CH" sz="1400" dirty="0"/>
              <a:t>individuell ausformuliertes Lernziel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A31FAD9-7833-84AE-C2A2-7C8936214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Die Feuerwehr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36EA3F-0A3B-02A5-A9FA-A8B6975238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88407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2DB424-91FB-F144-A525-701E4AF76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3.2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28E69-7796-6FEB-63DB-D58E72DBAE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DDCC126-53E6-1549-CBBF-F0EFDBB1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Lernziele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796EE7-D501-35F0-3C05-542ED987D00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17758" y="1691605"/>
            <a:ext cx="3830400" cy="2117481"/>
          </a:xfrm>
        </p:spPr>
        <p:txBody>
          <a:bodyPr/>
          <a:lstStyle/>
          <a:p>
            <a:r>
              <a:rPr lang="de-CH" sz="1400" b="1" noProof="0" dirty="0"/>
              <a:t>Lernziel 1</a:t>
            </a:r>
          </a:p>
          <a:p>
            <a:endParaRPr lang="de-CH" noProof="0" dirty="0"/>
          </a:p>
          <a:p>
            <a:r>
              <a:rPr lang="de-CH" sz="1400" dirty="0"/>
              <a:t>individuell ausformuliertes Lernziel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7E7786C-E6A1-8BB4-629F-FF1F476D2B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38105" y="1691605"/>
            <a:ext cx="3829720" cy="2117481"/>
          </a:xfrm>
        </p:spPr>
        <p:txBody>
          <a:bodyPr/>
          <a:lstStyle/>
          <a:p>
            <a:r>
              <a:rPr lang="de-CH" sz="1400" b="1" noProof="0" dirty="0"/>
              <a:t>Lernziel 2</a:t>
            </a:r>
          </a:p>
          <a:p>
            <a:endParaRPr lang="de-CH" noProof="0" dirty="0"/>
          </a:p>
          <a:p>
            <a:r>
              <a:rPr lang="de-CH" sz="1400" dirty="0"/>
              <a:t>individuell ausformuliertes Lernziel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A31FAD9-7833-84AE-C2A2-7C8936214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Die Feuerwehr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36EA3F-0A3B-02A5-A9FA-A8B6975238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B7796EE7-D501-35F0-3C05-542ED987D005}"/>
              </a:ext>
            </a:extLst>
          </p:cNvPr>
          <p:cNvSpPr txBox="1">
            <a:spLocks/>
          </p:cNvSpPr>
          <p:nvPr/>
        </p:nvSpPr>
        <p:spPr>
          <a:xfrm>
            <a:off x="1417758" y="4182636"/>
            <a:ext cx="3830400" cy="2117481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90000" rIns="144000" bIns="90000" rtlCol="0">
            <a:no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146" indent="-153146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6038" indent="-162892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84" indent="-153146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684" indent="-1615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/>
              <a:t>Lernziel 3</a:t>
            </a:r>
          </a:p>
          <a:p>
            <a:endParaRPr lang="de-CH" dirty="0"/>
          </a:p>
          <a:p>
            <a:r>
              <a:rPr lang="de-CH" sz="1400" dirty="0"/>
              <a:t>individuell ausformuliertes Lernziel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B7796EE7-D501-35F0-3C05-542ED987D005}"/>
              </a:ext>
            </a:extLst>
          </p:cNvPr>
          <p:cNvSpPr txBox="1">
            <a:spLocks/>
          </p:cNvSpPr>
          <p:nvPr/>
        </p:nvSpPr>
        <p:spPr>
          <a:xfrm>
            <a:off x="5438105" y="4182636"/>
            <a:ext cx="3830400" cy="2117481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90000" rIns="144000" bIns="90000" rtlCol="0">
            <a:no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146" indent="-153146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6038" indent="-162892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84" indent="-153146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684" indent="-1615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/>
              <a:t>Lernziel 4</a:t>
            </a:r>
          </a:p>
          <a:p>
            <a:endParaRPr lang="de-CH" dirty="0"/>
          </a:p>
          <a:p>
            <a:r>
              <a:rPr lang="de-CH" sz="1400" dirty="0"/>
              <a:t>individuell ausformuliertes Lernziel</a:t>
            </a:r>
          </a:p>
        </p:txBody>
      </p:sp>
    </p:spTree>
    <p:extLst>
      <p:ext uri="{BB962C8B-B14F-4D97-AF65-F5344CB8AC3E}">
        <p14:creationId xmlns:p14="http://schemas.microsoft.com/office/powerpoint/2010/main" val="26815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>
            <a:fillRect/>
          </a:stretch>
        </p:blipFill>
        <p:spPr>
          <a:xfrm>
            <a:off x="5441950" y="1497013"/>
            <a:ext cx="4818063" cy="37290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47CB66F-2506-FF8F-248F-EF0FCE0F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Besuch bei der Feuerwehr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212D4-2406-A1D4-08B0-B67F3E1555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D859DD8-F47E-98FD-66D0-370D68235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noProof="0" dirty="0"/>
              <a:t>Die Feuerwehr</a:t>
            </a:r>
          </a:p>
          <a:p>
            <a:endParaRPr lang="de-CH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A5BA85C-8435-3D96-7EED-E528945CD6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noProof="0" dirty="0"/>
              <a:t>3.2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02843FD-AE5C-098B-0BD9-53B89C7EEC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77425" y="5003973"/>
            <a:ext cx="382588" cy="214073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A8500F-DDA9-A287-14AC-2235847F1C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>
            <a:fillRect/>
          </a:stretch>
        </p:blipFill>
        <p:spPr>
          <a:xfrm>
            <a:off x="431800" y="1497013"/>
            <a:ext cx="4818063" cy="3729037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681BAF8-5ECC-63FF-EAF9-37CC1D0EC1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787" y="5003973"/>
            <a:ext cx="382588" cy="214073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18" name="Inhaltsplatzhalter 13">
            <a:extLst>
              <a:ext uri="{FF2B5EF4-FFF2-40B4-BE49-F238E27FC236}">
                <a16:creationId xmlns:a16="http://schemas.microsoft.com/office/drawing/2014/main" id="{B672F978-C74B-8B3C-67A2-2BAB1F5A3A2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8" y="5525580"/>
            <a:ext cx="1428153" cy="1428153"/>
          </a:xfrm>
          <a:prstGeom prst="rect">
            <a:avLst/>
          </a:prstGeom>
        </p:spPr>
      </p:pic>
      <p:sp>
        <p:nvSpPr>
          <p:cNvPr id="19" name="Sprechblase: rechteckig 15">
            <a:extLst>
              <a:ext uri="{FF2B5EF4-FFF2-40B4-BE49-F238E27FC236}">
                <a16:creationId xmlns:a16="http://schemas.microsoft.com/office/drawing/2014/main" id="{DFB3A577-FC3A-BA3D-212E-AB97A2AD973D}"/>
              </a:ext>
            </a:extLst>
          </p:cNvPr>
          <p:cNvSpPr/>
          <p:nvPr/>
        </p:nvSpPr>
        <p:spPr>
          <a:xfrm>
            <a:off x="2667897" y="5571518"/>
            <a:ext cx="6998489" cy="1160647"/>
          </a:xfrm>
          <a:prstGeom prst="wedgeRectCallout">
            <a:avLst>
              <a:gd name="adj1" fmla="val -54287"/>
              <a:gd name="adj2" fmla="val -42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>
              <a:spcAft>
                <a:spcPts val="200"/>
              </a:spcAft>
            </a:pPr>
            <a:r>
              <a:rPr lang="de-DE" dirty="0">
                <a:solidFill>
                  <a:schemeClr val="bg1"/>
                </a:solidFill>
              </a:rPr>
              <a:t>Wenn hier in der Nähe ein Feuer ausbricht, dann kommt die Feuerwehr.</a:t>
            </a:r>
          </a:p>
          <a:p>
            <a:pPr>
              <a:spcAft>
                <a:spcPts val="200"/>
              </a:spcAft>
            </a:pPr>
            <a:r>
              <a:rPr lang="de-DE" dirty="0">
                <a:solidFill>
                  <a:schemeClr val="bg1"/>
                </a:solidFill>
              </a:rPr>
              <a:t>Wisst ihr, was die</a:t>
            </a:r>
            <a:r>
              <a:rPr lang="de-CH" dirty="0">
                <a:solidFill>
                  <a:schemeClr val="bg1"/>
                </a:solidFill>
              </a:rPr>
              <a:t> Feuerwehr</a:t>
            </a:r>
            <a:r>
              <a:rPr lang="de-DE" dirty="0">
                <a:solidFill>
                  <a:schemeClr val="bg1"/>
                </a:solidFill>
              </a:rPr>
              <a:t> alles macht? Habt ihr sie schon in Aktion gesehen?</a:t>
            </a:r>
          </a:p>
          <a:p>
            <a:pPr>
              <a:spcAft>
                <a:spcPts val="200"/>
              </a:spcAft>
            </a:pPr>
            <a:endParaRPr lang="de-DE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de-CH" dirty="0">
                <a:solidFill>
                  <a:schemeClr val="bg1"/>
                </a:solidFill>
              </a:rPr>
              <a:t>Gemeinsam besuchen wir die Feuerwehr</a:t>
            </a:r>
            <a:r>
              <a:rPr lang="de-DE" dirty="0">
                <a:solidFill>
                  <a:schemeClr val="bg1"/>
                </a:solidFill>
              </a:rPr>
              <a:t>. Dafür müsst ihr euch aber vorbereiten. </a:t>
            </a:r>
            <a:endParaRPr lang="de-DE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9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17A1B07-DEA9-8717-6B4E-BB775A6AA5DE}"/>
              </a:ext>
            </a:extLst>
          </p:cNvPr>
          <p:cNvSpPr/>
          <p:nvPr/>
        </p:nvSpPr>
        <p:spPr>
          <a:xfrm>
            <a:off x="431801" y="1879053"/>
            <a:ext cx="3162114" cy="46931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07186E-9059-E0BF-E8FA-419C083B3DE9}"/>
              </a:ext>
            </a:extLst>
          </p:cNvPr>
          <p:cNvSpPr/>
          <p:nvPr/>
        </p:nvSpPr>
        <p:spPr>
          <a:xfrm>
            <a:off x="3766164" y="1879053"/>
            <a:ext cx="3160800" cy="469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B0AD216-AAF5-D81E-5E6D-8C7F0ACE5637}"/>
              </a:ext>
            </a:extLst>
          </p:cNvPr>
          <p:cNvSpPr/>
          <p:nvPr/>
        </p:nvSpPr>
        <p:spPr>
          <a:xfrm>
            <a:off x="7099213" y="1879053"/>
            <a:ext cx="3160800" cy="469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5AEA5F-D60B-DFB7-4AC3-BEDE839C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Besuch vorbereiten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FA3175-4961-4CFC-C5AC-4A681BEB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B81BEB-BA5C-52A2-F1A6-7323663D0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767" y="431800"/>
            <a:ext cx="7380000" cy="190330"/>
          </a:xfrm>
        </p:spPr>
        <p:txBody>
          <a:bodyPr/>
          <a:lstStyle/>
          <a:p>
            <a:r>
              <a:rPr lang="de-CH" dirty="0"/>
              <a:t>Die Feuerwehr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BEC03B7-81B0-7829-676F-36E6CB037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 dirty="0"/>
              <a:t>3.2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0CFCC39-F357-9A1F-BEF6-822F6C065241}"/>
              </a:ext>
            </a:extLst>
          </p:cNvPr>
          <p:cNvSpPr>
            <a:spLocks noChangeAspect="1"/>
          </p:cNvSpPr>
          <p:nvPr/>
        </p:nvSpPr>
        <p:spPr>
          <a:xfrm>
            <a:off x="1703258" y="2049611"/>
            <a:ext cx="619200" cy="619200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lang="de-CH" sz="3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228F40E-C09A-71A2-C8D1-ABC85E881854}"/>
              </a:ext>
            </a:extLst>
          </p:cNvPr>
          <p:cNvSpPr>
            <a:spLocks noChangeAspect="1"/>
          </p:cNvSpPr>
          <p:nvPr/>
        </p:nvSpPr>
        <p:spPr>
          <a:xfrm>
            <a:off x="5036964" y="2049611"/>
            <a:ext cx="619200" cy="619200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lang="de-CH" sz="3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DE56BAB-980E-A4FC-130B-B573366AAD40}"/>
              </a:ext>
            </a:extLst>
          </p:cNvPr>
          <p:cNvSpPr>
            <a:spLocks noChangeAspect="1"/>
          </p:cNvSpPr>
          <p:nvPr/>
        </p:nvSpPr>
        <p:spPr>
          <a:xfrm>
            <a:off x="8370013" y="2049611"/>
            <a:ext cx="619200" cy="619200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lang="de-CH" sz="3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7353CFB-CBA8-BC56-A38A-DA7D15B5345A}"/>
              </a:ext>
            </a:extLst>
          </p:cNvPr>
          <p:cNvSpPr txBox="1"/>
          <p:nvPr/>
        </p:nvSpPr>
        <p:spPr>
          <a:xfrm>
            <a:off x="617373" y="2876550"/>
            <a:ext cx="2788767" cy="2236469"/>
          </a:xfrm>
          <a:prstGeom prst="rect">
            <a:avLst/>
          </a:prstGeom>
          <a:solidFill>
            <a:schemeClr val="bg1"/>
          </a:solidFill>
        </p:spPr>
        <p:txBody>
          <a:bodyPr wrap="square" lIns="104400" tIns="64800" rIns="104400" bIns="64800" rtlCol="0">
            <a:noAutofit/>
          </a:bodyPr>
          <a:lstStyle/>
          <a:p>
            <a:pPr lvl="1"/>
            <a:endParaRPr lang="de-CH" sz="1100" dirty="0"/>
          </a:p>
          <a:p>
            <a:pPr lvl="1"/>
            <a:r>
              <a:rPr lang="de-CH" sz="1100" b="1" dirty="0"/>
              <a:t>Bildet Gruppen, welche sich je einem Thema widmen</a:t>
            </a:r>
          </a:p>
          <a:p>
            <a:pPr lvl="1"/>
            <a:endParaRPr lang="de-DE" sz="1100" dirty="0"/>
          </a:p>
          <a:p>
            <a:pPr marL="0" lvl="1" indent="0">
              <a:buNone/>
            </a:pPr>
            <a:r>
              <a:rPr lang="de-DE" sz="1100" dirty="0"/>
              <a:t>Die Feuerwehr hat verschiedene Aufgaben, verschiedene Fahrzeuge, unterschiedliche Schutzausrüstungen und Werkzeuge und, und , und…</a:t>
            </a:r>
          </a:p>
          <a:p>
            <a:pPr marL="0" lvl="1" indent="0">
              <a:buNone/>
            </a:pPr>
            <a:r>
              <a:rPr lang="de-DE" sz="1100" dirty="0"/>
              <a:t>Teilt euch auf, damit sich jede Gruppe in ein Thema vertiefen kann.</a:t>
            </a:r>
            <a:endParaRPr lang="de-CH" sz="1100" dirty="0"/>
          </a:p>
          <a:p>
            <a:endParaRPr lang="de-DE" sz="1100" dirty="0"/>
          </a:p>
          <a:p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7551AC5-D7EE-8FC5-3D87-97FDB76B667D}"/>
              </a:ext>
            </a:extLst>
          </p:cNvPr>
          <p:cNvSpPr txBox="1"/>
          <p:nvPr/>
        </p:nvSpPr>
        <p:spPr>
          <a:xfrm>
            <a:off x="3970642" y="2888118"/>
            <a:ext cx="2788767" cy="3051959"/>
          </a:xfrm>
          <a:prstGeom prst="rect">
            <a:avLst/>
          </a:prstGeom>
          <a:solidFill>
            <a:schemeClr val="bg1"/>
          </a:solidFill>
        </p:spPr>
        <p:txBody>
          <a:bodyPr wrap="square" lIns="104400" tIns="64800" rIns="104400" bIns="64800" rtlCol="0">
            <a:noAutofit/>
          </a:bodyPr>
          <a:lstStyle/>
          <a:p>
            <a:pPr lvl="1"/>
            <a:endParaRPr lang="de-DE" sz="1100" dirty="0"/>
          </a:p>
          <a:p>
            <a:pPr lvl="1"/>
            <a:r>
              <a:rPr lang="de-DE" sz="1100" b="1" dirty="0"/>
              <a:t>Sucht gute Fragen, welche ihr beim Besuch den Profis stellen könnt</a:t>
            </a:r>
          </a:p>
          <a:p>
            <a:pPr lvl="1"/>
            <a:endParaRPr lang="de-DE" sz="1100" dirty="0"/>
          </a:p>
          <a:p>
            <a:pPr marL="0" lvl="1" indent="0">
              <a:buNone/>
            </a:pPr>
            <a:r>
              <a:rPr lang="de-DE" sz="1100" dirty="0"/>
              <a:t>Was wollt ihr wissen? </a:t>
            </a:r>
          </a:p>
          <a:p>
            <a:pPr marL="0" lvl="1" indent="0">
              <a:buNone/>
            </a:pPr>
            <a:r>
              <a:rPr lang="de-DE" sz="1100" dirty="0"/>
              <a:t>Sammelt mögliche</a:t>
            </a:r>
            <a:r>
              <a:rPr lang="de-CH" sz="1100" dirty="0"/>
              <a:t> Ideen für</a:t>
            </a:r>
            <a:r>
              <a:rPr lang="de-DE" sz="1100" dirty="0"/>
              <a:t> Fragen – wild durcheinander (Brainstorming).</a:t>
            </a:r>
          </a:p>
          <a:p>
            <a:pPr marL="0" lvl="1" indent="0">
              <a:buNone/>
            </a:pPr>
            <a:r>
              <a:rPr lang="de-DE" sz="1100" dirty="0"/>
              <a:t>Ordnet dann die</a:t>
            </a:r>
            <a:r>
              <a:rPr lang="de-CH" sz="1100" dirty="0"/>
              <a:t> Ideen</a:t>
            </a:r>
            <a:r>
              <a:rPr lang="de-DE" sz="1100" dirty="0"/>
              <a:t> und versucht</a:t>
            </a:r>
            <a:r>
              <a:rPr lang="de-CH" sz="1100" dirty="0"/>
              <a:t>,</a:t>
            </a:r>
            <a:r>
              <a:rPr lang="de-DE" sz="1100" dirty="0"/>
              <a:t> möglichst konkrete Fragen zu formulieren. Es sollen Fragen sein, bei denen die gefragte Person nicht mit «Ja» oder «Nein» antworten kann, sondern etwas erzählen oder erklären muss. </a:t>
            </a:r>
            <a:r>
              <a:rPr lang="de-CH" sz="1100" dirty="0"/>
              <a:t>Beschränkt </a:t>
            </a:r>
            <a:r>
              <a:rPr lang="de-DE" sz="1100" dirty="0"/>
              <a:t>euch auf vier oder fünf Fragen, da ja auch die anderen Gruppen noch zum Zug kommen sollen.</a:t>
            </a:r>
          </a:p>
          <a:p>
            <a:endParaRPr lang="de-DE" sz="1100" dirty="0"/>
          </a:p>
          <a:p>
            <a:endParaRPr lang="de-CH" sz="11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73853-B890-ADC8-EB3A-F0BD83C8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551AC5-D7EE-8FC5-3D87-97FDB76B667D}"/>
              </a:ext>
            </a:extLst>
          </p:cNvPr>
          <p:cNvSpPr txBox="1"/>
          <p:nvPr/>
        </p:nvSpPr>
        <p:spPr>
          <a:xfrm>
            <a:off x="7285229" y="2892318"/>
            <a:ext cx="2788767" cy="2220701"/>
          </a:xfrm>
          <a:prstGeom prst="rect">
            <a:avLst/>
          </a:prstGeom>
          <a:solidFill>
            <a:schemeClr val="bg1"/>
          </a:solidFill>
        </p:spPr>
        <p:txBody>
          <a:bodyPr wrap="square" lIns="104400" tIns="64800" rIns="104400" bIns="64800" rtlCol="0">
            <a:noAutofit/>
          </a:bodyPr>
          <a:lstStyle/>
          <a:p>
            <a:pPr lvl="1"/>
            <a:endParaRPr lang="de-DE" sz="1100" dirty="0"/>
          </a:p>
          <a:p>
            <a:pPr lvl="1"/>
            <a:r>
              <a:rPr lang="de-DE" sz="1100" b="1" dirty="0"/>
              <a:t>Teilt die Aufgaben untereinander auf</a:t>
            </a:r>
          </a:p>
          <a:p>
            <a:pPr lvl="1"/>
            <a:endParaRPr lang="de-DE" sz="1100" dirty="0"/>
          </a:p>
          <a:p>
            <a:pPr marL="0" lvl="1" indent="0">
              <a:buNone/>
            </a:pPr>
            <a:r>
              <a:rPr lang="de-DE" sz="1100" dirty="0"/>
              <a:t>Überlegt euch, wer welche Frage stellen wird und wer die Antworten notiert. Je besser ihr vorbereitet seid, desto </a:t>
            </a:r>
            <a:r>
              <a:rPr lang="de-CH" sz="1100" dirty="0"/>
              <a:t>mehr könnt ihr in Erfahrung bringen</a:t>
            </a:r>
            <a:r>
              <a:rPr lang="de-DE" sz="1100" dirty="0"/>
              <a:t>.</a:t>
            </a:r>
          </a:p>
          <a:p>
            <a:endParaRPr lang="de-DE" sz="1100" dirty="0"/>
          </a:p>
          <a:p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130362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D4AEF-C4E6-A394-2FC3-8D975E44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Besuch nachbereiten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5BBBB8-0BEF-C7F4-7D4E-62561B1C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9D4480A-05CF-88F3-8CB8-D63A929E7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Die Feuerwehr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E0CEC52-FA66-97D5-449B-8A0428E2D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noProof="0" dirty="0"/>
              <a:t>3.2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20388C-7906-C850-93B9-BA36981E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10" name="Sprechblase: rechteckig 16">
            <a:extLst>
              <a:ext uri="{FF2B5EF4-FFF2-40B4-BE49-F238E27FC236}">
                <a16:creationId xmlns:a16="http://schemas.microsoft.com/office/drawing/2014/main" id="{FA3A216B-0F47-470B-467B-1D1C01E57780}"/>
              </a:ext>
            </a:extLst>
          </p:cNvPr>
          <p:cNvSpPr/>
          <p:nvPr/>
        </p:nvSpPr>
        <p:spPr>
          <a:xfrm>
            <a:off x="5849962" y="5075981"/>
            <a:ext cx="2414793" cy="1080120"/>
          </a:xfrm>
          <a:prstGeom prst="wedgeRectCallout">
            <a:avLst>
              <a:gd name="adj1" fmla="val 65157"/>
              <a:gd name="adj2" fmla="val -8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r>
              <a:rPr lang="de-CH" dirty="0">
                <a:solidFill>
                  <a:schemeClr val="bg1"/>
                </a:solidFill>
              </a:rPr>
              <a:t>Ihr könnt das Infoblatt der Feuerwehr zusammen mit einem kurzen Dankesbrief senden.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F16B744-B50B-1027-9118-38493A020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1075" y="4787949"/>
            <a:ext cx="1366839" cy="1366839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672F978-C74B-8B3C-67A2-2BAB1F5A3A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4" y="1545445"/>
            <a:ext cx="1428153" cy="1428153"/>
          </a:xfrm>
          <a:prstGeom prst="rect">
            <a:avLst/>
          </a:prstGeom>
        </p:spPr>
      </p:pic>
      <p:sp>
        <p:nvSpPr>
          <p:cNvPr id="15" name="Sprechblase: rechteckig 15">
            <a:extLst>
              <a:ext uri="{FF2B5EF4-FFF2-40B4-BE49-F238E27FC236}">
                <a16:creationId xmlns:a16="http://schemas.microsoft.com/office/drawing/2014/main" id="{DFB3A577-FC3A-BA3D-212E-AB97A2AD973D}"/>
              </a:ext>
            </a:extLst>
          </p:cNvPr>
          <p:cNvSpPr/>
          <p:nvPr/>
        </p:nvSpPr>
        <p:spPr>
          <a:xfrm>
            <a:off x="2178659" y="1545445"/>
            <a:ext cx="6839655" cy="1154272"/>
          </a:xfrm>
          <a:prstGeom prst="wedgeRectCallout">
            <a:avLst>
              <a:gd name="adj1" fmla="val -55284"/>
              <a:gd name="adj2" fmla="val -1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>
              <a:spcAft>
                <a:spcPts val="200"/>
              </a:spcAft>
            </a:pPr>
            <a:r>
              <a:rPr lang="de-DE" dirty="0">
                <a:solidFill>
                  <a:schemeClr val="bg1"/>
                </a:solidFill>
              </a:rPr>
              <a:t>Nun habt ihr die Feuerwehr besucht und konntet so sicher vieles erfahren.</a:t>
            </a:r>
          </a:p>
          <a:p>
            <a:pPr>
              <a:spcAft>
                <a:spcPts val="200"/>
              </a:spcAft>
            </a:pPr>
            <a:endParaRPr lang="de-DE" dirty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de-DE" dirty="0">
                <a:solidFill>
                  <a:schemeClr val="bg1"/>
                </a:solidFill>
              </a:rPr>
              <a:t>Teilt dieses Wissen, indem ihr einen kurzen Artikel über euer Spezialthema schreibt. Alle Artikel zusammen sollen dann ein Infoblatt für andere Interessierte </a:t>
            </a:r>
            <a:r>
              <a:rPr lang="de-CH" dirty="0">
                <a:solidFill>
                  <a:schemeClr val="bg1"/>
                </a:solidFill>
              </a:rPr>
              <a:t>er</a:t>
            </a:r>
            <a:r>
              <a:rPr lang="de-DE" dirty="0">
                <a:solidFill>
                  <a:schemeClr val="bg1"/>
                </a:solidFill>
              </a:rPr>
              <a:t>geben.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C4AC547-FEFD-5D11-10A9-E628ACEA1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800" y="3093616"/>
            <a:ext cx="4825007" cy="3638549"/>
          </a:xfrm>
        </p:spPr>
        <p:txBody>
          <a:bodyPr/>
          <a:lstStyle/>
          <a:p>
            <a:r>
              <a:rPr lang="de-CH" sz="1800" b="1" noProof="0" dirty="0"/>
              <a:t>Wie ein Artikel aufgebaut ist:</a:t>
            </a:r>
          </a:p>
          <a:p>
            <a:endParaRPr lang="de-CH" sz="1800" b="1" noProof="0" dirty="0"/>
          </a:p>
          <a:p>
            <a:pPr lvl="1"/>
            <a:r>
              <a:rPr lang="de-DE" b="1" dirty="0"/>
              <a:t>Überschrift</a:t>
            </a:r>
          </a:p>
          <a:p>
            <a:pPr marL="153146" lvl="2" indent="0">
              <a:buNone/>
            </a:pPr>
            <a:r>
              <a:rPr lang="de-DE" dirty="0"/>
              <a:t>Der Titel soll zum Lesen anregen, «</a:t>
            </a:r>
            <a:r>
              <a:rPr lang="de-CH" dirty="0"/>
              <a:t>g</a:t>
            </a:r>
            <a:r>
              <a:rPr lang="de-DE" dirty="0" err="1"/>
              <a:t>wundrig</a:t>
            </a:r>
            <a:r>
              <a:rPr lang="de-DE" dirty="0"/>
              <a:t> </a:t>
            </a:r>
            <a:r>
              <a:rPr lang="de-DE"/>
              <a:t>mache».</a:t>
            </a:r>
            <a:endParaRPr lang="de-DE" dirty="0"/>
          </a:p>
          <a:p>
            <a:pPr marL="153146" lvl="2" indent="0">
              <a:buNone/>
            </a:pPr>
            <a:endParaRPr lang="de-DE" dirty="0"/>
          </a:p>
          <a:p>
            <a:pPr lvl="1"/>
            <a:r>
              <a:rPr lang="de-DE" b="1" noProof="0" dirty="0"/>
              <a:t>Einleitung</a:t>
            </a:r>
          </a:p>
          <a:p>
            <a:pPr marL="153146" lvl="2" indent="0">
              <a:buNone/>
            </a:pPr>
            <a:r>
              <a:rPr lang="de-DE" noProof="0" dirty="0"/>
              <a:t>In wenigen Worten erklären, worum es geht. Am einfachsten beantwortet </a:t>
            </a:r>
            <a:r>
              <a:rPr lang="de-CH" noProof="0" dirty="0"/>
              <a:t>ihr</a:t>
            </a:r>
            <a:r>
              <a:rPr lang="de-DE" noProof="0" dirty="0"/>
              <a:t> die Fragen wer, wo, was und wann.</a:t>
            </a:r>
          </a:p>
          <a:p>
            <a:pPr lvl="1"/>
            <a:endParaRPr lang="de-DE" dirty="0"/>
          </a:p>
          <a:p>
            <a:pPr lvl="1"/>
            <a:r>
              <a:rPr lang="de-DE" b="1" noProof="0" dirty="0"/>
              <a:t>Hauptteil</a:t>
            </a:r>
          </a:p>
          <a:p>
            <a:pPr marL="153146" lvl="2" indent="0">
              <a:buNone/>
            </a:pPr>
            <a:r>
              <a:rPr lang="de-DE" dirty="0"/>
              <a:t>Genauere Erklärung</a:t>
            </a:r>
            <a:r>
              <a:rPr lang="de-CH" dirty="0"/>
              <a:t>,</a:t>
            </a:r>
            <a:r>
              <a:rPr lang="de-DE" dirty="0"/>
              <a:t> was wie abgelaufen ist. Was habt ihr erlebt? Erkenntnisse aus dem Besuch zusammenfassen.</a:t>
            </a:r>
            <a:endParaRPr lang="de-DE" noProof="0" dirty="0"/>
          </a:p>
          <a:p>
            <a:pPr lvl="1"/>
            <a:endParaRPr lang="de-DE" dirty="0"/>
          </a:p>
          <a:p>
            <a:pPr lvl="1"/>
            <a:r>
              <a:rPr lang="de-DE" b="1" noProof="0" dirty="0"/>
              <a:t>Schluss</a:t>
            </a:r>
          </a:p>
          <a:p>
            <a:pPr marL="153146" lvl="2" indent="0">
              <a:buNone/>
            </a:pPr>
            <a:r>
              <a:rPr lang="de-DE" dirty="0"/>
              <a:t>Kurze Zusammenfassung mit Schlusssatz.</a:t>
            </a:r>
            <a:endParaRPr lang="de-DE" noProof="0" dirty="0"/>
          </a:p>
          <a:p>
            <a:pPr lvl="1"/>
            <a:endParaRPr lang="de-DE" dirty="0"/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55627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B1E05F-B9EB-2A94-D049-C8EE86DE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28FC72-A474-E59F-0529-2C59C9F3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Löschen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A2C247-E6C6-C526-0FA7-D2F5D3AE44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</a:t>
            </a:r>
            <a:endParaRPr lang="de-CH" noProof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89E5C68-1BAE-FE13-7794-8D54BC77DBDE}"/>
              </a:ext>
            </a:extLst>
          </p:cNvPr>
          <p:cNvGrpSpPr/>
          <p:nvPr/>
        </p:nvGrpSpPr>
        <p:grpSpPr>
          <a:xfrm>
            <a:off x="3129014" y="624459"/>
            <a:ext cx="315913" cy="314325"/>
            <a:chOff x="5150380" y="427038"/>
            <a:chExt cx="315913" cy="314325"/>
          </a:xfrm>
        </p:grpSpPr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B6C8DA79-99C0-3AC6-7759-73CB6F26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905" y="427038"/>
              <a:ext cx="42863" cy="122238"/>
            </a:xfrm>
            <a:custGeom>
              <a:avLst/>
              <a:gdLst>
                <a:gd name="T0" fmla="*/ 16 w 45"/>
                <a:gd name="T1" fmla="*/ 126 h 129"/>
                <a:gd name="T2" fmla="*/ 16 w 45"/>
                <a:gd name="T3" fmla="*/ 126 h 129"/>
                <a:gd name="T4" fmla="*/ 0 w 45"/>
                <a:gd name="T5" fmla="*/ 0 h 129"/>
                <a:gd name="T6" fmla="*/ 45 w 45"/>
                <a:gd name="T7" fmla="*/ 18 h 129"/>
                <a:gd name="T8" fmla="*/ 31 w 45"/>
                <a:gd name="T9" fmla="*/ 129 h 129"/>
                <a:gd name="T10" fmla="*/ 16 w 45"/>
                <a:gd name="T1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9">
                  <a:moveTo>
                    <a:pt x="16" y="126"/>
                  </a:moveTo>
                  <a:lnTo>
                    <a:pt x="16" y="126"/>
                  </a:lnTo>
                  <a:lnTo>
                    <a:pt x="0" y="0"/>
                  </a:lnTo>
                  <a:lnTo>
                    <a:pt x="45" y="18"/>
                  </a:lnTo>
                  <a:lnTo>
                    <a:pt x="31" y="129"/>
                  </a:lnTo>
                  <a:lnTo>
                    <a:pt x="16" y="126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D34D252D-6905-7545-D075-DC31EC8FF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605" y="606425"/>
              <a:ext cx="31750" cy="134938"/>
            </a:xfrm>
            <a:custGeom>
              <a:avLst/>
              <a:gdLst>
                <a:gd name="T0" fmla="*/ 18 w 34"/>
                <a:gd name="T1" fmla="*/ 5 h 143"/>
                <a:gd name="T2" fmla="*/ 18 w 34"/>
                <a:gd name="T3" fmla="*/ 5 h 143"/>
                <a:gd name="T4" fmla="*/ 34 w 34"/>
                <a:gd name="T5" fmla="*/ 143 h 143"/>
                <a:gd name="T6" fmla="*/ 0 w 34"/>
                <a:gd name="T7" fmla="*/ 136 h 143"/>
                <a:gd name="T8" fmla="*/ 6 w 34"/>
                <a:gd name="T9" fmla="*/ 0 h 143"/>
                <a:gd name="T10" fmla="*/ 18 w 34"/>
                <a:gd name="T1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3">
                  <a:moveTo>
                    <a:pt x="18" y="5"/>
                  </a:moveTo>
                  <a:lnTo>
                    <a:pt x="18" y="5"/>
                  </a:lnTo>
                  <a:lnTo>
                    <a:pt x="34" y="143"/>
                  </a:lnTo>
                  <a:lnTo>
                    <a:pt x="0" y="136"/>
                  </a:lnTo>
                  <a:lnTo>
                    <a:pt x="6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id="{9911D839-051F-1D9B-C3BE-3F6E944B9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705" y="560388"/>
              <a:ext cx="128588" cy="39688"/>
            </a:xfrm>
            <a:custGeom>
              <a:avLst/>
              <a:gdLst>
                <a:gd name="T0" fmla="*/ 1 w 136"/>
                <a:gd name="T1" fmla="*/ 11 h 41"/>
                <a:gd name="T2" fmla="*/ 1 w 136"/>
                <a:gd name="T3" fmla="*/ 11 h 41"/>
                <a:gd name="T4" fmla="*/ 131 w 136"/>
                <a:gd name="T5" fmla="*/ 0 h 41"/>
                <a:gd name="T6" fmla="*/ 136 w 136"/>
                <a:gd name="T7" fmla="*/ 41 h 41"/>
                <a:gd name="T8" fmla="*/ 0 w 136"/>
                <a:gd name="T9" fmla="*/ 25 h 41"/>
                <a:gd name="T10" fmla="*/ 1 w 136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1">
                  <a:moveTo>
                    <a:pt x="1" y="11"/>
                  </a:moveTo>
                  <a:lnTo>
                    <a:pt x="1" y="11"/>
                  </a:lnTo>
                  <a:lnTo>
                    <a:pt x="131" y="0"/>
                  </a:lnTo>
                  <a:lnTo>
                    <a:pt x="136" y="41"/>
                  </a:lnTo>
                  <a:lnTo>
                    <a:pt x="0" y="2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3BC13924-BABD-8478-A1E6-8F077628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380" y="565150"/>
              <a:ext cx="127000" cy="31750"/>
            </a:xfrm>
            <a:custGeom>
              <a:avLst/>
              <a:gdLst>
                <a:gd name="T0" fmla="*/ 133 w 133"/>
                <a:gd name="T1" fmla="*/ 21 h 33"/>
                <a:gd name="T2" fmla="*/ 133 w 133"/>
                <a:gd name="T3" fmla="*/ 21 h 33"/>
                <a:gd name="T4" fmla="*/ 10 w 133"/>
                <a:gd name="T5" fmla="*/ 33 h 33"/>
                <a:gd name="T6" fmla="*/ 0 w 133"/>
                <a:gd name="T7" fmla="*/ 0 h 33"/>
                <a:gd name="T8" fmla="*/ 133 w 133"/>
                <a:gd name="T9" fmla="*/ 5 h 33"/>
                <a:gd name="T10" fmla="*/ 133 w 133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3">
                  <a:moveTo>
                    <a:pt x="133" y="21"/>
                  </a:moveTo>
                  <a:lnTo>
                    <a:pt x="133" y="2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33" y="5"/>
                  </a:lnTo>
                  <a:lnTo>
                    <a:pt x="133" y="21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E9704177-E090-E253-CA55-4636D7AB6059}"/>
              </a:ext>
            </a:extLst>
          </p:cNvPr>
          <p:cNvGrpSpPr/>
          <p:nvPr/>
        </p:nvGrpSpPr>
        <p:grpSpPr>
          <a:xfrm>
            <a:off x="2128889" y="2783459"/>
            <a:ext cx="493713" cy="488950"/>
            <a:chOff x="2128889" y="2783459"/>
            <a:chExt cx="493713" cy="488950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0E2D2EDA-96EA-0ADB-53BB-FD51CDD4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89" y="3013646"/>
              <a:ext cx="177800" cy="26988"/>
            </a:xfrm>
            <a:custGeom>
              <a:avLst/>
              <a:gdLst>
                <a:gd name="T0" fmla="*/ 181 w 187"/>
                <a:gd name="T1" fmla="*/ 0 h 28"/>
                <a:gd name="T2" fmla="*/ 181 w 187"/>
                <a:gd name="T3" fmla="*/ 0 h 28"/>
                <a:gd name="T4" fmla="*/ 5 w 187"/>
                <a:gd name="T5" fmla="*/ 0 h 28"/>
                <a:gd name="T6" fmla="*/ 0 w 187"/>
                <a:gd name="T7" fmla="*/ 28 h 28"/>
                <a:gd name="T8" fmla="*/ 187 w 187"/>
                <a:gd name="T9" fmla="*/ 23 h 28"/>
                <a:gd name="T10" fmla="*/ 181 w 18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8">
                  <a:moveTo>
                    <a:pt x="181" y="0"/>
                  </a:moveTo>
                  <a:lnTo>
                    <a:pt x="181" y="0"/>
                  </a:lnTo>
                  <a:lnTo>
                    <a:pt x="5" y="0"/>
                  </a:lnTo>
                  <a:lnTo>
                    <a:pt x="0" y="28"/>
                  </a:lnTo>
                  <a:lnTo>
                    <a:pt x="187" y="23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FB47B9B6-6A1D-917B-926D-315AC9D28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89" y="3015234"/>
              <a:ext cx="188913" cy="30163"/>
            </a:xfrm>
            <a:custGeom>
              <a:avLst/>
              <a:gdLst>
                <a:gd name="T0" fmla="*/ 182 w 198"/>
                <a:gd name="T1" fmla="*/ 0 h 31"/>
                <a:gd name="T2" fmla="*/ 182 w 198"/>
                <a:gd name="T3" fmla="*/ 0 h 31"/>
                <a:gd name="T4" fmla="*/ 5 w 198"/>
                <a:gd name="T5" fmla="*/ 0 h 31"/>
                <a:gd name="T6" fmla="*/ 0 w 198"/>
                <a:gd name="T7" fmla="*/ 28 h 31"/>
                <a:gd name="T8" fmla="*/ 187 w 198"/>
                <a:gd name="T9" fmla="*/ 23 h 31"/>
                <a:gd name="T10" fmla="*/ 182 w 19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31">
                  <a:moveTo>
                    <a:pt x="182" y="0"/>
                  </a:moveTo>
                  <a:lnTo>
                    <a:pt x="182" y="0"/>
                  </a:lnTo>
                  <a:lnTo>
                    <a:pt x="5" y="0"/>
                  </a:lnTo>
                  <a:lnTo>
                    <a:pt x="0" y="28"/>
                  </a:lnTo>
                  <a:cubicBezTo>
                    <a:pt x="0" y="28"/>
                    <a:pt x="176" y="31"/>
                    <a:pt x="187" y="23"/>
                  </a:cubicBezTo>
                  <a:cubicBezTo>
                    <a:pt x="198" y="14"/>
                    <a:pt x="182" y="0"/>
                    <a:pt x="182" y="0"/>
                  </a:cubicBez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3E2B3DA3-8A21-E203-AC79-54F59A2ED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726" y="3096196"/>
              <a:ext cx="28575" cy="176213"/>
            </a:xfrm>
            <a:custGeom>
              <a:avLst/>
              <a:gdLst>
                <a:gd name="T0" fmla="*/ 0 w 31"/>
                <a:gd name="T1" fmla="*/ 0 h 185"/>
                <a:gd name="T2" fmla="*/ 0 w 31"/>
                <a:gd name="T3" fmla="*/ 0 h 185"/>
                <a:gd name="T4" fmla="*/ 0 w 31"/>
                <a:gd name="T5" fmla="*/ 185 h 185"/>
                <a:gd name="T6" fmla="*/ 31 w 31"/>
                <a:gd name="T7" fmla="*/ 179 h 185"/>
                <a:gd name="T8" fmla="*/ 25 w 31"/>
                <a:gd name="T9" fmla="*/ 10 h 185"/>
                <a:gd name="T10" fmla="*/ 0 w 31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5">
                  <a:moveTo>
                    <a:pt x="0" y="0"/>
                  </a:moveTo>
                  <a:lnTo>
                    <a:pt x="0" y="0"/>
                  </a:lnTo>
                  <a:lnTo>
                    <a:pt x="0" y="185"/>
                  </a:lnTo>
                  <a:lnTo>
                    <a:pt x="31" y="179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id="{19E10FF1-C001-6287-4485-5E7F2227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64" y="2783459"/>
              <a:ext cx="38100" cy="188913"/>
            </a:xfrm>
            <a:custGeom>
              <a:avLst/>
              <a:gdLst>
                <a:gd name="T0" fmla="*/ 21 w 41"/>
                <a:gd name="T1" fmla="*/ 195 h 197"/>
                <a:gd name="T2" fmla="*/ 21 w 41"/>
                <a:gd name="T3" fmla="*/ 195 h 197"/>
                <a:gd name="T4" fmla="*/ 16 w 41"/>
                <a:gd name="T5" fmla="*/ 190 h 197"/>
                <a:gd name="T6" fmla="*/ 0 w 41"/>
                <a:gd name="T7" fmla="*/ 12 h 197"/>
                <a:gd name="T8" fmla="*/ 41 w 41"/>
                <a:gd name="T9" fmla="*/ 8 h 197"/>
                <a:gd name="T10" fmla="*/ 39 w 41"/>
                <a:gd name="T11" fmla="*/ 195 h 197"/>
                <a:gd name="T12" fmla="*/ 21 w 41"/>
                <a:gd name="T13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97">
                  <a:moveTo>
                    <a:pt x="21" y="195"/>
                  </a:moveTo>
                  <a:lnTo>
                    <a:pt x="21" y="195"/>
                  </a:lnTo>
                  <a:cubicBezTo>
                    <a:pt x="19" y="195"/>
                    <a:pt x="16" y="193"/>
                    <a:pt x="16" y="190"/>
                  </a:cubicBezTo>
                  <a:cubicBezTo>
                    <a:pt x="16" y="190"/>
                    <a:pt x="6" y="56"/>
                    <a:pt x="0" y="12"/>
                  </a:cubicBezTo>
                  <a:cubicBezTo>
                    <a:pt x="0" y="12"/>
                    <a:pt x="41" y="0"/>
                    <a:pt x="41" y="8"/>
                  </a:cubicBezTo>
                  <a:lnTo>
                    <a:pt x="39" y="195"/>
                  </a:lnTo>
                  <a:cubicBezTo>
                    <a:pt x="39" y="197"/>
                    <a:pt x="21" y="195"/>
                    <a:pt x="21" y="195"/>
                  </a:cubicBezTo>
                  <a:close/>
                </a:path>
              </a:pathLst>
            </a:custGeom>
            <a:solidFill>
              <a:srgbClr val="EE000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B12D320-07C5-3D40-7CDF-DE9099009415}"/>
              </a:ext>
            </a:extLst>
          </p:cNvPr>
          <p:cNvGrpSpPr/>
          <p:nvPr/>
        </p:nvGrpSpPr>
        <p:grpSpPr>
          <a:xfrm>
            <a:off x="4400277" y="1468215"/>
            <a:ext cx="660400" cy="652463"/>
            <a:chOff x="3097264" y="1470596"/>
            <a:chExt cx="660400" cy="652463"/>
          </a:xfrm>
        </p:grpSpPr>
        <p:sp>
          <p:nvSpPr>
            <p:cNvPr id="14" name="Freeform 56">
              <a:extLst>
                <a:ext uri="{FF2B5EF4-FFF2-40B4-BE49-F238E27FC236}">
                  <a16:creationId xmlns:a16="http://schemas.microsoft.com/office/drawing/2014/main" id="{54F2EE0C-7E55-BBF8-F128-5CFB5454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64" y="1778571"/>
              <a:ext cx="238125" cy="34925"/>
            </a:xfrm>
            <a:custGeom>
              <a:avLst/>
              <a:gdLst>
                <a:gd name="T0" fmla="*/ 243 w 250"/>
                <a:gd name="T1" fmla="*/ 0 h 37"/>
                <a:gd name="T2" fmla="*/ 243 w 250"/>
                <a:gd name="T3" fmla="*/ 0 h 37"/>
                <a:gd name="T4" fmla="*/ 7 w 250"/>
                <a:gd name="T5" fmla="*/ 0 h 37"/>
                <a:gd name="T6" fmla="*/ 0 w 250"/>
                <a:gd name="T7" fmla="*/ 37 h 37"/>
                <a:gd name="T8" fmla="*/ 250 w 250"/>
                <a:gd name="T9" fmla="*/ 30 h 37"/>
                <a:gd name="T10" fmla="*/ 243 w 250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37">
                  <a:moveTo>
                    <a:pt x="243" y="0"/>
                  </a:moveTo>
                  <a:lnTo>
                    <a:pt x="243" y="0"/>
                  </a:lnTo>
                  <a:lnTo>
                    <a:pt x="7" y="0"/>
                  </a:lnTo>
                  <a:lnTo>
                    <a:pt x="0" y="37"/>
                  </a:lnTo>
                  <a:lnTo>
                    <a:pt x="250" y="3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57">
              <a:extLst>
                <a:ext uri="{FF2B5EF4-FFF2-40B4-BE49-F238E27FC236}">
                  <a16:creationId xmlns:a16="http://schemas.microsoft.com/office/drawing/2014/main" id="{C1CC222E-97DC-E937-EEC6-62F089D9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839" y="1780159"/>
              <a:ext cx="250825" cy="41275"/>
            </a:xfrm>
            <a:custGeom>
              <a:avLst/>
              <a:gdLst>
                <a:gd name="T0" fmla="*/ 243 w 264"/>
                <a:gd name="T1" fmla="*/ 0 h 42"/>
                <a:gd name="T2" fmla="*/ 243 w 264"/>
                <a:gd name="T3" fmla="*/ 0 h 42"/>
                <a:gd name="T4" fmla="*/ 7 w 264"/>
                <a:gd name="T5" fmla="*/ 0 h 42"/>
                <a:gd name="T6" fmla="*/ 0 w 264"/>
                <a:gd name="T7" fmla="*/ 37 h 42"/>
                <a:gd name="T8" fmla="*/ 250 w 264"/>
                <a:gd name="T9" fmla="*/ 30 h 42"/>
                <a:gd name="T10" fmla="*/ 243 w 26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42">
                  <a:moveTo>
                    <a:pt x="243" y="0"/>
                  </a:moveTo>
                  <a:lnTo>
                    <a:pt x="243" y="0"/>
                  </a:lnTo>
                  <a:lnTo>
                    <a:pt x="7" y="0"/>
                  </a:lnTo>
                  <a:lnTo>
                    <a:pt x="0" y="37"/>
                  </a:lnTo>
                  <a:cubicBezTo>
                    <a:pt x="0" y="37"/>
                    <a:pt x="235" y="42"/>
                    <a:pt x="250" y="30"/>
                  </a:cubicBezTo>
                  <a:cubicBezTo>
                    <a:pt x="264" y="18"/>
                    <a:pt x="243" y="0"/>
                    <a:pt x="243" y="0"/>
                  </a:cubicBez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016BC56B-0B25-30C1-8BB3-A81FD158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301" y="1888109"/>
              <a:ext cx="39688" cy="234950"/>
            </a:xfrm>
            <a:custGeom>
              <a:avLst/>
              <a:gdLst>
                <a:gd name="T0" fmla="*/ 0 w 41"/>
                <a:gd name="T1" fmla="*/ 0 h 247"/>
                <a:gd name="T2" fmla="*/ 0 w 41"/>
                <a:gd name="T3" fmla="*/ 0 h 247"/>
                <a:gd name="T4" fmla="*/ 0 w 41"/>
                <a:gd name="T5" fmla="*/ 247 h 247"/>
                <a:gd name="T6" fmla="*/ 41 w 41"/>
                <a:gd name="T7" fmla="*/ 240 h 247"/>
                <a:gd name="T8" fmla="*/ 34 w 41"/>
                <a:gd name="T9" fmla="*/ 14 h 247"/>
                <a:gd name="T10" fmla="*/ 0 w 41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0" y="0"/>
                  </a:lnTo>
                  <a:lnTo>
                    <a:pt x="0" y="247"/>
                  </a:lnTo>
                  <a:lnTo>
                    <a:pt x="41" y="240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4B230E63-A0DA-1736-EC15-4DC27E1B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51" y="1470596"/>
              <a:ext cx="53975" cy="252413"/>
            </a:xfrm>
            <a:custGeom>
              <a:avLst/>
              <a:gdLst>
                <a:gd name="T0" fmla="*/ 28 w 56"/>
                <a:gd name="T1" fmla="*/ 262 h 265"/>
                <a:gd name="T2" fmla="*/ 28 w 56"/>
                <a:gd name="T3" fmla="*/ 262 h 265"/>
                <a:gd name="T4" fmla="*/ 22 w 56"/>
                <a:gd name="T5" fmla="*/ 255 h 265"/>
                <a:gd name="T6" fmla="*/ 0 w 56"/>
                <a:gd name="T7" fmla="*/ 17 h 265"/>
                <a:gd name="T8" fmla="*/ 56 w 56"/>
                <a:gd name="T9" fmla="*/ 12 h 265"/>
                <a:gd name="T10" fmla="*/ 52 w 56"/>
                <a:gd name="T11" fmla="*/ 261 h 265"/>
                <a:gd name="T12" fmla="*/ 28 w 56"/>
                <a:gd name="T13" fmla="*/ 26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65">
                  <a:moveTo>
                    <a:pt x="28" y="262"/>
                  </a:moveTo>
                  <a:lnTo>
                    <a:pt x="28" y="262"/>
                  </a:lnTo>
                  <a:cubicBezTo>
                    <a:pt x="25" y="262"/>
                    <a:pt x="22" y="259"/>
                    <a:pt x="22" y="255"/>
                  </a:cubicBezTo>
                  <a:cubicBezTo>
                    <a:pt x="22" y="255"/>
                    <a:pt x="8" y="76"/>
                    <a:pt x="0" y="17"/>
                  </a:cubicBezTo>
                  <a:cubicBezTo>
                    <a:pt x="0" y="17"/>
                    <a:pt x="56" y="0"/>
                    <a:pt x="56" y="12"/>
                  </a:cubicBezTo>
                  <a:lnTo>
                    <a:pt x="52" y="261"/>
                  </a:lnTo>
                  <a:cubicBezTo>
                    <a:pt x="52" y="265"/>
                    <a:pt x="28" y="262"/>
                    <a:pt x="28" y="262"/>
                  </a:cubicBezTo>
                  <a:close/>
                </a:path>
              </a:pathLst>
            </a:custGeom>
            <a:solidFill>
              <a:srgbClr val="FF8F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DEACE67-F0B9-E1B8-7B93-759199745DFF}"/>
              </a:ext>
            </a:extLst>
          </p:cNvPr>
          <p:cNvGrpSpPr/>
          <p:nvPr/>
        </p:nvGrpSpPr>
        <p:grpSpPr>
          <a:xfrm>
            <a:off x="5545015" y="2457094"/>
            <a:ext cx="334963" cy="333375"/>
            <a:chOff x="4189464" y="2386584"/>
            <a:chExt cx="334963" cy="333375"/>
          </a:xfrm>
        </p:grpSpPr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31AF963C-EF75-5CA0-172B-F11D9C420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64" y="2543746"/>
              <a:ext cx="120650" cy="17463"/>
            </a:xfrm>
            <a:custGeom>
              <a:avLst/>
              <a:gdLst>
                <a:gd name="T0" fmla="*/ 123 w 127"/>
                <a:gd name="T1" fmla="*/ 0 h 19"/>
                <a:gd name="T2" fmla="*/ 123 w 127"/>
                <a:gd name="T3" fmla="*/ 0 h 19"/>
                <a:gd name="T4" fmla="*/ 3 w 127"/>
                <a:gd name="T5" fmla="*/ 0 h 19"/>
                <a:gd name="T6" fmla="*/ 0 w 127"/>
                <a:gd name="T7" fmla="*/ 19 h 19"/>
                <a:gd name="T8" fmla="*/ 127 w 127"/>
                <a:gd name="T9" fmla="*/ 16 h 19"/>
                <a:gd name="T10" fmla="*/ 123 w 1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">
                  <a:moveTo>
                    <a:pt x="123" y="0"/>
                  </a:moveTo>
                  <a:lnTo>
                    <a:pt x="123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127" y="1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187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9" name="Freeform 61">
              <a:extLst>
                <a:ext uri="{FF2B5EF4-FFF2-40B4-BE49-F238E27FC236}">
                  <a16:creationId xmlns:a16="http://schemas.microsoft.com/office/drawing/2014/main" id="{A35DCA03-B8C3-D564-66FC-7F1479CC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2545334"/>
              <a:ext cx="128588" cy="20638"/>
            </a:xfrm>
            <a:custGeom>
              <a:avLst/>
              <a:gdLst>
                <a:gd name="T0" fmla="*/ 124 w 135"/>
                <a:gd name="T1" fmla="*/ 0 h 22"/>
                <a:gd name="T2" fmla="*/ 124 w 135"/>
                <a:gd name="T3" fmla="*/ 0 h 22"/>
                <a:gd name="T4" fmla="*/ 4 w 135"/>
                <a:gd name="T5" fmla="*/ 0 h 22"/>
                <a:gd name="T6" fmla="*/ 0 w 135"/>
                <a:gd name="T7" fmla="*/ 19 h 22"/>
                <a:gd name="T8" fmla="*/ 127 w 135"/>
                <a:gd name="T9" fmla="*/ 16 h 22"/>
                <a:gd name="T10" fmla="*/ 124 w 1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2">
                  <a:moveTo>
                    <a:pt x="124" y="0"/>
                  </a:moveTo>
                  <a:lnTo>
                    <a:pt x="124" y="0"/>
                  </a:lnTo>
                  <a:lnTo>
                    <a:pt x="4" y="0"/>
                  </a:lnTo>
                  <a:lnTo>
                    <a:pt x="0" y="19"/>
                  </a:lnTo>
                  <a:cubicBezTo>
                    <a:pt x="0" y="19"/>
                    <a:pt x="120" y="22"/>
                    <a:pt x="127" y="16"/>
                  </a:cubicBezTo>
                  <a:cubicBezTo>
                    <a:pt x="135" y="10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C187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0" name="Freeform 62">
              <a:extLst>
                <a:ext uri="{FF2B5EF4-FFF2-40B4-BE49-F238E27FC236}">
                  <a16:creationId xmlns:a16="http://schemas.microsoft.com/office/drawing/2014/main" id="{0DD335D9-D553-FA79-919D-467CAC6D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64" y="2599309"/>
              <a:ext cx="19050" cy="120650"/>
            </a:xfrm>
            <a:custGeom>
              <a:avLst/>
              <a:gdLst>
                <a:gd name="T0" fmla="*/ 0 w 20"/>
                <a:gd name="T1" fmla="*/ 0 h 126"/>
                <a:gd name="T2" fmla="*/ 0 w 20"/>
                <a:gd name="T3" fmla="*/ 0 h 126"/>
                <a:gd name="T4" fmla="*/ 0 w 20"/>
                <a:gd name="T5" fmla="*/ 126 h 126"/>
                <a:gd name="T6" fmla="*/ 20 w 20"/>
                <a:gd name="T7" fmla="*/ 122 h 126"/>
                <a:gd name="T8" fmla="*/ 17 w 20"/>
                <a:gd name="T9" fmla="*/ 7 h 126"/>
                <a:gd name="T10" fmla="*/ 0 w 20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6">
                  <a:moveTo>
                    <a:pt x="0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20" y="122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7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63E6F665-2EC9-4C36-B341-6AD2137D2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89" y="2386584"/>
              <a:ext cx="25400" cy="130175"/>
            </a:xfrm>
            <a:custGeom>
              <a:avLst/>
              <a:gdLst>
                <a:gd name="T0" fmla="*/ 14 w 28"/>
                <a:gd name="T1" fmla="*/ 133 h 135"/>
                <a:gd name="T2" fmla="*/ 14 w 28"/>
                <a:gd name="T3" fmla="*/ 133 h 135"/>
                <a:gd name="T4" fmla="*/ 11 w 28"/>
                <a:gd name="T5" fmla="*/ 130 h 135"/>
                <a:gd name="T6" fmla="*/ 0 w 28"/>
                <a:gd name="T7" fmla="*/ 9 h 135"/>
                <a:gd name="T8" fmla="*/ 28 w 28"/>
                <a:gd name="T9" fmla="*/ 6 h 135"/>
                <a:gd name="T10" fmla="*/ 26 w 28"/>
                <a:gd name="T11" fmla="*/ 133 h 135"/>
                <a:gd name="T12" fmla="*/ 14 w 28"/>
                <a:gd name="T13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5">
                  <a:moveTo>
                    <a:pt x="14" y="133"/>
                  </a:moveTo>
                  <a:lnTo>
                    <a:pt x="14" y="133"/>
                  </a:lnTo>
                  <a:cubicBezTo>
                    <a:pt x="13" y="133"/>
                    <a:pt x="11" y="132"/>
                    <a:pt x="11" y="130"/>
                  </a:cubicBezTo>
                  <a:cubicBezTo>
                    <a:pt x="11" y="130"/>
                    <a:pt x="4" y="39"/>
                    <a:pt x="0" y="9"/>
                  </a:cubicBezTo>
                  <a:cubicBezTo>
                    <a:pt x="0" y="9"/>
                    <a:pt x="28" y="0"/>
                    <a:pt x="28" y="6"/>
                  </a:cubicBezTo>
                  <a:lnTo>
                    <a:pt x="26" y="133"/>
                  </a:lnTo>
                  <a:cubicBezTo>
                    <a:pt x="26" y="135"/>
                    <a:pt x="14" y="133"/>
                    <a:pt x="14" y="133"/>
                  </a:cubicBezTo>
                  <a:close/>
                </a:path>
              </a:pathLst>
            </a:custGeom>
            <a:solidFill>
              <a:srgbClr val="C187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2A8557C-DC58-F622-860F-9AE723A6CB56}"/>
              </a:ext>
            </a:extLst>
          </p:cNvPr>
          <p:cNvGrpSpPr/>
          <p:nvPr/>
        </p:nvGrpSpPr>
        <p:grpSpPr>
          <a:xfrm>
            <a:off x="1628826" y="3815334"/>
            <a:ext cx="358776" cy="346075"/>
            <a:chOff x="1628826" y="3815334"/>
            <a:chExt cx="358776" cy="346075"/>
          </a:xfrm>
        </p:grpSpPr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35ACCD86-8FAC-D54B-DDB4-F6F63832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826" y="3978846"/>
              <a:ext cx="128588" cy="19050"/>
            </a:xfrm>
            <a:custGeom>
              <a:avLst/>
              <a:gdLst>
                <a:gd name="T0" fmla="*/ 132 w 136"/>
                <a:gd name="T1" fmla="*/ 0 h 20"/>
                <a:gd name="T2" fmla="*/ 132 w 136"/>
                <a:gd name="T3" fmla="*/ 0 h 20"/>
                <a:gd name="T4" fmla="*/ 4 w 136"/>
                <a:gd name="T5" fmla="*/ 0 h 20"/>
                <a:gd name="T6" fmla="*/ 0 w 136"/>
                <a:gd name="T7" fmla="*/ 20 h 20"/>
                <a:gd name="T8" fmla="*/ 136 w 136"/>
                <a:gd name="T9" fmla="*/ 16 h 20"/>
                <a:gd name="T10" fmla="*/ 132 w 13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0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36" y="1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id="{47EDAD05-AE03-537D-ED24-1F50F737A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89" y="3980434"/>
              <a:ext cx="138113" cy="20638"/>
            </a:xfrm>
            <a:custGeom>
              <a:avLst/>
              <a:gdLst>
                <a:gd name="T0" fmla="*/ 132 w 144"/>
                <a:gd name="T1" fmla="*/ 0 h 22"/>
                <a:gd name="T2" fmla="*/ 132 w 144"/>
                <a:gd name="T3" fmla="*/ 0 h 22"/>
                <a:gd name="T4" fmla="*/ 4 w 144"/>
                <a:gd name="T5" fmla="*/ 0 h 22"/>
                <a:gd name="T6" fmla="*/ 0 w 144"/>
                <a:gd name="T7" fmla="*/ 20 h 22"/>
                <a:gd name="T8" fmla="*/ 136 w 144"/>
                <a:gd name="T9" fmla="*/ 16 h 22"/>
                <a:gd name="T10" fmla="*/ 132 w 14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2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cubicBezTo>
                    <a:pt x="0" y="20"/>
                    <a:pt x="128" y="22"/>
                    <a:pt x="136" y="16"/>
                  </a:cubicBezTo>
                  <a:cubicBezTo>
                    <a:pt x="144" y="10"/>
                    <a:pt x="132" y="0"/>
                    <a:pt x="132" y="0"/>
                  </a:cubicBez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389A5325-3F88-7D67-1958-F3F2FFD89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339" y="4035996"/>
              <a:ext cx="20638" cy="125413"/>
            </a:xfrm>
            <a:custGeom>
              <a:avLst/>
              <a:gdLst>
                <a:gd name="T0" fmla="*/ 0 w 22"/>
                <a:gd name="T1" fmla="*/ 0 h 131"/>
                <a:gd name="T2" fmla="*/ 0 w 22"/>
                <a:gd name="T3" fmla="*/ 0 h 131"/>
                <a:gd name="T4" fmla="*/ 0 w 22"/>
                <a:gd name="T5" fmla="*/ 131 h 131"/>
                <a:gd name="T6" fmla="*/ 22 w 22"/>
                <a:gd name="T7" fmla="*/ 127 h 131"/>
                <a:gd name="T8" fmla="*/ 18 w 22"/>
                <a:gd name="T9" fmla="*/ 8 h 131"/>
                <a:gd name="T10" fmla="*/ 0 w 22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1">
                  <a:moveTo>
                    <a:pt x="0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22" y="127"/>
                  </a:lnTo>
                  <a:lnTo>
                    <a:pt x="1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D1AA45D9-EE58-4556-EAB3-9A2CAEB15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76" y="3815334"/>
              <a:ext cx="28575" cy="134938"/>
            </a:xfrm>
            <a:custGeom>
              <a:avLst/>
              <a:gdLst>
                <a:gd name="T0" fmla="*/ 15 w 30"/>
                <a:gd name="T1" fmla="*/ 139 h 140"/>
                <a:gd name="T2" fmla="*/ 15 w 30"/>
                <a:gd name="T3" fmla="*/ 139 h 140"/>
                <a:gd name="T4" fmla="*/ 12 w 30"/>
                <a:gd name="T5" fmla="*/ 135 h 140"/>
                <a:gd name="T6" fmla="*/ 0 w 30"/>
                <a:gd name="T7" fmla="*/ 9 h 140"/>
                <a:gd name="T8" fmla="*/ 30 w 30"/>
                <a:gd name="T9" fmla="*/ 6 h 140"/>
                <a:gd name="T10" fmla="*/ 28 w 30"/>
                <a:gd name="T11" fmla="*/ 138 h 140"/>
                <a:gd name="T12" fmla="*/ 15 w 30"/>
                <a:gd name="T13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0">
                  <a:moveTo>
                    <a:pt x="15" y="139"/>
                  </a:moveTo>
                  <a:lnTo>
                    <a:pt x="15" y="139"/>
                  </a:lnTo>
                  <a:cubicBezTo>
                    <a:pt x="14" y="139"/>
                    <a:pt x="12" y="137"/>
                    <a:pt x="12" y="135"/>
                  </a:cubicBezTo>
                  <a:cubicBezTo>
                    <a:pt x="12" y="135"/>
                    <a:pt x="4" y="40"/>
                    <a:pt x="0" y="9"/>
                  </a:cubicBezTo>
                  <a:cubicBezTo>
                    <a:pt x="0" y="9"/>
                    <a:pt x="30" y="0"/>
                    <a:pt x="30" y="6"/>
                  </a:cubicBezTo>
                  <a:lnTo>
                    <a:pt x="28" y="138"/>
                  </a:lnTo>
                  <a:cubicBezTo>
                    <a:pt x="28" y="140"/>
                    <a:pt x="15" y="139"/>
                    <a:pt x="15" y="139"/>
                  </a:cubicBez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833B639-678B-3AF0-8609-9085E5D5444B}"/>
              </a:ext>
            </a:extLst>
          </p:cNvPr>
          <p:cNvGrpSpPr/>
          <p:nvPr/>
        </p:nvGrpSpPr>
        <p:grpSpPr>
          <a:xfrm>
            <a:off x="5713017" y="1278004"/>
            <a:ext cx="358775" cy="344488"/>
            <a:chOff x="4237089" y="1076896"/>
            <a:chExt cx="358775" cy="344488"/>
          </a:xfrm>
        </p:grpSpPr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3C96D716-656C-5655-6287-DB4A445C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89" y="1240409"/>
              <a:ext cx="130175" cy="19050"/>
            </a:xfrm>
            <a:custGeom>
              <a:avLst/>
              <a:gdLst>
                <a:gd name="T0" fmla="*/ 132 w 136"/>
                <a:gd name="T1" fmla="*/ 0 h 20"/>
                <a:gd name="T2" fmla="*/ 132 w 136"/>
                <a:gd name="T3" fmla="*/ 0 h 20"/>
                <a:gd name="T4" fmla="*/ 4 w 136"/>
                <a:gd name="T5" fmla="*/ 0 h 20"/>
                <a:gd name="T6" fmla="*/ 0 w 136"/>
                <a:gd name="T7" fmla="*/ 20 h 20"/>
                <a:gd name="T8" fmla="*/ 136 w 136"/>
                <a:gd name="T9" fmla="*/ 16 h 20"/>
                <a:gd name="T10" fmla="*/ 132 w 13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0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36" y="1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DDF6BE4-62BD-773F-CA7C-AE6DA987F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51" y="1240409"/>
              <a:ext cx="138113" cy="22225"/>
            </a:xfrm>
            <a:custGeom>
              <a:avLst/>
              <a:gdLst>
                <a:gd name="T0" fmla="*/ 132 w 144"/>
                <a:gd name="T1" fmla="*/ 0 h 23"/>
                <a:gd name="T2" fmla="*/ 132 w 144"/>
                <a:gd name="T3" fmla="*/ 0 h 23"/>
                <a:gd name="T4" fmla="*/ 4 w 144"/>
                <a:gd name="T5" fmla="*/ 0 h 23"/>
                <a:gd name="T6" fmla="*/ 0 w 144"/>
                <a:gd name="T7" fmla="*/ 20 h 23"/>
                <a:gd name="T8" fmla="*/ 136 w 144"/>
                <a:gd name="T9" fmla="*/ 16 h 23"/>
                <a:gd name="T10" fmla="*/ 132 w 14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3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cubicBezTo>
                    <a:pt x="0" y="20"/>
                    <a:pt x="128" y="23"/>
                    <a:pt x="136" y="16"/>
                  </a:cubicBezTo>
                  <a:cubicBezTo>
                    <a:pt x="144" y="10"/>
                    <a:pt x="132" y="0"/>
                    <a:pt x="132" y="0"/>
                  </a:cubicBez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538BBD58-7B11-F4D4-DEFF-EBE1C11BA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601" y="1297559"/>
              <a:ext cx="20638" cy="123825"/>
            </a:xfrm>
            <a:custGeom>
              <a:avLst/>
              <a:gdLst>
                <a:gd name="T0" fmla="*/ 0 w 22"/>
                <a:gd name="T1" fmla="*/ 0 h 131"/>
                <a:gd name="T2" fmla="*/ 0 w 22"/>
                <a:gd name="T3" fmla="*/ 0 h 131"/>
                <a:gd name="T4" fmla="*/ 0 w 22"/>
                <a:gd name="T5" fmla="*/ 131 h 131"/>
                <a:gd name="T6" fmla="*/ 22 w 22"/>
                <a:gd name="T7" fmla="*/ 127 h 131"/>
                <a:gd name="T8" fmla="*/ 18 w 22"/>
                <a:gd name="T9" fmla="*/ 8 h 131"/>
                <a:gd name="T10" fmla="*/ 0 w 22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1">
                  <a:moveTo>
                    <a:pt x="0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22" y="127"/>
                  </a:lnTo>
                  <a:lnTo>
                    <a:pt x="1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248986D7-F1EE-C44A-C855-C309AAFE9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1076896"/>
              <a:ext cx="28575" cy="133350"/>
            </a:xfrm>
            <a:custGeom>
              <a:avLst/>
              <a:gdLst>
                <a:gd name="T0" fmla="*/ 15 w 30"/>
                <a:gd name="T1" fmla="*/ 139 h 140"/>
                <a:gd name="T2" fmla="*/ 15 w 30"/>
                <a:gd name="T3" fmla="*/ 139 h 140"/>
                <a:gd name="T4" fmla="*/ 12 w 30"/>
                <a:gd name="T5" fmla="*/ 135 h 140"/>
                <a:gd name="T6" fmla="*/ 0 w 30"/>
                <a:gd name="T7" fmla="*/ 9 h 140"/>
                <a:gd name="T8" fmla="*/ 30 w 30"/>
                <a:gd name="T9" fmla="*/ 6 h 140"/>
                <a:gd name="T10" fmla="*/ 28 w 30"/>
                <a:gd name="T11" fmla="*/ 138 h 140"/>
                <a:gd name="T12" fmla="*/ 15 w 30"/>
                <a:gd name="T13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0">
                  <a:moveTo>
                    <a:pt x="15" y="139"/>
                  </a:moveTo>
                  <a:lnTo>
                    <a:pt x="15" y="139"/>
                  </a:lnTo>
                  <a:cubicBezTo>
                    <a:pt x="13" y="139"/>
                    <a:pt x="12" y="137"/>
                    <a:pt x="12" y="135"/>
                  </a:cubicBezTo>
                  <a:cubicBezTo>
                    <a:pt x="12" y="135"/>
                    <a:pt x="4" y="40"/>
                    <a:pt x="0" y="9"/>
                  </a:cubicBezTo>
                  <a:cubicBezTo>
                    <a:pt x="0" y="9"/>
                    <a:pt x="30" y="0"/>
                    <a:pt x="30" y="6"/>
                  </a:cubicBezTo>
                  <a:lnTo>
                    <a:pt x="28" y="138"/>
                  </a:lnTo>
                  <a:cubicBezTo>
                    <a:pt x="28" y="140"/>
                    <a:pt x="15" y="139"/>
                    <a:pt x="15" y="139"/>
                  </a:cubicBezTo>
                  <a:close/>
                </a:path>
              </a:pathLst>
            </a:custGeom>
            <a:solidFill>
              <a:srgbClr val="F133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30" name="Freeform 72">
            <a:extLst>
              <a:ext uri="{FF2B5EF4-FFF2-40B4-BE49-F238E27FC236}">
                <a16:creationId xmlns:a16="http://schemas.microsoft.com/office/drawing/2014/main" id="{AB2E5D90-8034-2759-DF23-70E13F6D8015}"/>
              </a:ext>
            </a:extLst>
          </p:cNvPr>
          <p:cNvSpPr>
            <a:spLocks/>
          </p:cNvSpPr>
          <p:nvPr/>
        </p:nvSpPr>
        <p:spPr bwMode="auto">
          <a:xfrm>
            <a:off x="2862314" y="2508821"/>
            <a:ext cx="217488" cy="233363"/>
          </a:xfrm>
          <a:custGeom>
            <a:avLst/>
            <a:gdLst>
              <a:gd name="T0" fmla="*/ 36 w 228"/>
              <a:gd name="T1" fmla="*/ 205 h 245"/>
              <a:gd name="T2" fmla="*/ 36 w 228"/>
              <a:gd name="T3" fmla="*/ 205 h 245"/>
              <a:gd name="T4" fmla="*/ 98 w 228"/>
              <a:gd name="T5" fmla="*/ 178 h 245"/>
              <a:gd name="T6" fmla="*/ 126 w 228"/>
              <a:gd name="T7" fmla="*/ 245 h 245"/>
              <a:gd name="T8" fmla="*/ 142 w 228"/>
              <a:gd name="T9" fmla="*/ 178 h 245"/>
              <a:gd name="T10" fmla="*/ 228 w 228"/>
              <a:gd name="T11" fmla="*/ 118 h 245"/>
              <a:gd name="T12" fmla="*/ 148 w 228"/>
              <a:gd name="T13" fmla="*/ 118 h 245"/>
              <a:gd name="T14" fmla="*/ 162 w 228"/>
              <a:gd name="T15" fmla="*/ 0 h 245"/>
              <a:gd name="T16" fmla="*/ 88 w 228"/>
              <a:gd name="T17" fmla="*/ 114 h 245"/>
              <a:gd name="T18" fmla="*/ 0 w 228"/>
              <a:gd name="T19" fmla="*/ 87 h 245"/>
              <a:gd name="T20" fmla="*/ 73 w 228"/>
              <a:gd name="T21" fmla="*/ 148 h 245"/>
              <a:gd name="T22" fmla="*/ 36 w 228"/>
              <a:gd name="T23" fmla="*/ 20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" h="245">
                <a:moveTo>
                  <a:pt x="36" y="205"/>
                </a:moveTo>
                <a:lnTo>
                  <a:pt x="36" y="205"/>
                </a:lnTo>
                <a:lnTo>
                  <a:pt x="98" y="178"/>
                </a:lnTo>
                <a:lnTo>
                  <a:pt x="126" y="245"/>
                </a:lnTo>
                <a:lnTo>
                  <a:pt x="142" y="178"/>
                </a:lnTo>
                <a:lnTo>
                  <a:pt x="228" y="118"/>
                </a:lnTo>
                <a:lnTo>
                  <a:pt x="148" y="118"/>
                </a:lnTo>
                <a:lnTo>
                  <a:pt x="162" y="0"/>
                </a:lnTo>
                <a:lnTo>
                  <a:pt x="88" y="114"/>
                </a:lnTo>
                <a:lnTo>
                  <a:pt x="0" y="87"/>
                </a:lnTo>
                <a:lnTo>
                  <a:pt x="73" y="148"/>
                </a:lnTo>
                <a:lnTo>
                  <a:pt x="36" y="205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1" name="Freeform 73">
            <a:extLst>
              <a:ext uri="{FF2B5EF4-FFF2-40B4-BE49-F238E27FC236}">
                <a16:creationId xmlns:a16="http://schemas.microsoft.com/office/drawing/2014/main" id="{CAF8DCF4-0BC0-832D-5EE1-A6C3AB94C88E}"/>
              </a:ext>
            </a:extLst>
          </p:cNvPr>
          <p:cNvSpPr>
            <a:spLocks/>
          </p:cNvSpPr>
          <p:nvPr/>
        </p:nvSpPr>
        <p:spPr bwMode="auto">
          <a:xfrm>
            <a:off x="1951089" y="1421384"/>
            <a:ext cx="354013" cy="379413"/>
          </a:xfrm>
          <a:custGeom>
            <a:avLst/>
            <a:gdLst>
              <a:gd name="T0" fmla="*/ 216 w 371"/>
              <a:gd name="T1" fmla="*/ 397 h 397"/>
              <a:gd name="T2" fmla="*/ 216 w 371"/>
              <a:gd name="T3" fmla="*/ 397 h 397"/>
              <a:gd name="T4" fmla="*/ 242 w 371"/>
              <a:gd name="T5" fmla="*/ 279 h 397"/>
              <a:gd name="T6" fmla="*/ 371 w 371"/>
              <a:gd name="T7" fmla="*/ 310 h 397"/>
              <a:gd name="T8" fmla="*/ 289 w 371"/>
              <a:gd name="T9" fmla="*/ 217 h 397"/>
              <a:gd name="T10" fmla="*/ 294 w 371"/>
              <a:gd name="T11" fmla="*/ 29 h 397"/>
              <a:gd name="T12" fmla="*/ 208 w 371"/>
              <a:gd name="T13" fmla="*/ 144 h 397"/>
              <a:gd name="T14" fmla="*/ 48 w 371"/>
              <a:gd name="T15" fmla="*/ 0 h 397"/>
              <a:gd name="T16" fmla="*/ 136 w 371"/>
              <a:gd name="T17" fmla="*/ 227 h 397"/>
              <a:gd name="T18" fmla="*/ 0 w 371"/>
              <a:gd name="T19" fmla="*/ 325 h 397"/>
              <a:gd name="T20" fmla="*/ 171 w 371"/>
              <a:gd name="T21" fmla="*/ 284 h 397"/>
              <a:gd name="T22" fmla="*/ 216 w 371"/>
              <a:gd name="T2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1" h="397">
                <a:moveTo>
                  <a:pt x="216" y="397"/>
                </a:moveTo>
                <a:lnTo>
                  <a:pt x="216" y="397"/>
                </a:lnTo>
                <a:lnTo>
                  <a:pt x="242" y="279"/>
                </a:lnTo>
                <a:lnTo>
                  <a:pt x="371" y="310"/>
                </a:lnTo>
                <a:lnTo>
                  <a:pt x="289" y="217"/>
                </a:lnTo>
                <a:lnTo>
                  <a:pt x="294" y="29"/>
                </a:lnTo>
                <a:lnTo>
                  <a:pt x="208" y="144"/>
                </a:lnTo>
                <a:lnTo>
                  <a:pt x="48" y="0"/>
                </a:lnTo>
                <a:lnTo>
                  <a:pt x="136" y="227"/>
                </a:lnTo>
                <a:lnTo>
                  <a:pt x="0" y="325"/>
                </a:lnTo>
                <a:lnTo>
                  <a:pt x="171" y="284"/>
                </a:lnTo>
                <a:lnTo>
                  <a:pt x="216" y="397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04B52C72-9C09-6737-BA14-F83E3D6FD6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257BBE78-53B3-0A32-CB1E-F82CC2655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28" y="2203998"/>
            <a:ext cx="3086222" cy="3086222"/>
          </a:xfrm>
          <a:prstGeom prst="rect">
            <a:avLst/>
          </a:prstGeom>
        </p:spPr>
      </p:pic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AA74016C-1903-669C-FE09-3DA2A8A22F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2760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27C1283-8B8B-C4A5-8A88-979DB0311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DFAF9-43D2-7375-1F53-6B4E2A2DC5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133CC0C-389F-854F-6D23-5A1EEB97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Kernfrage und daraus abgeleitete Lernziele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387EDC8-CCA7-1A3D-EAA3-3068FA3942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3628" y="2786931"/>
            <a:ext cx="2228400" cy="2505074"/>
          </a:xfrm>
        </p:spPr>
        <p:txBody>
          <a:bodyPr/>
          <a:lstStyle/>
          <a:p>
            <a:r>
              <a:rPr lang="de-CH" sz="1800" b="1" noProof="0" dirty="0"/>
              <a:t>Lernziel 1</a:t>
            </a:r>
          </a:p>
          <a:p>
            <a:endParaRPr lang="de-CH" noProof="0" dirty="0"/>
          </a:p>
          <a:p>
            <a:r>
              <a:rPr lang="de-CH" dirty="0"/>
              <a:t>Die Schülerinnen und Schüler können mithilfe des Feuerdreiecks das Löschen von Feuer erklären.</a:t>
            </a:r>
          </a:p>
          <a:p>
            <a:endParaRPr lang="de-DE" dirty="0"/>
          </a:p>
          <a:p>
            <a:r>
              <a:rPr lang="de-DE" dirty="0"/>
              <a:t>(NMG 3.2a)</a:t>
            </a:r>
            <a:endParaRPr lang="de-CH" dirty="0"/>
          </a:p>
          <a:p>
            <a:endParaRPr lang="de-CH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B4D96BD-6E26-BA85-B992-8394D16BDA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25253" y="2786931"/>
            <a:ext cx="2228400" cy="2505074"/>
          </a:xfrm>
        </p:spPr>
        <p:txBody>
          <a:bodyPr/>
          <a:lstStyle/>
          <a:p>
            <a:r>
              <a:rPr lang="de-CH" sz="1800" b="1" noProof="0" dirty="0"/>
              <a:t>Lernziel 2</a:t>
            </a:r>
          </a:p>
          <a:p>
            <a:endParaRPr lang="de-CH" noProof="0" dirty="0"/>
          </a:p>
          <a:p>
            <a:r>
              <a:rPr lang="de-CH" dirty="0"/>
              <a:t>Die Schülerinnen und Schüler können die verschiedenen Aufgaben der Feuerwehr erklären.</a:t>
            </a:r>
          </a:p>
          <a:p>
            <a:endParaRPr lang="de-DE" dirty="0"/>
          </a:p>
          <a:p>
            <a:r>
              <a:rPr lang="de-DE" dirty="0"/>
              <a:t>(NMG 10.3c)</a:t>
            </a:r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3041B65-8FD6-9985-B805-F466EF4CA5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848503" y="2786931"/>
            <a:ext cx="2228400" cy="2505074"/>
          </a:xfrm>
        </p:spPr>
        <p:txBody>
          <a:bodyPr/>
          <a:lstStyle/>
          <a:p>
            <a:r>
              <a:rPr lang="de-CH" sz="1800" b="1" noProof="0" dirty="0"/>
              <a:t>Lernziel 4</a:t>
            </a:r>
          </a:p>
          <a:p>
            <a:endParaRPr lang="de-CH" noProof="0" dirty="0"/>
          </a:p>
          <a:p>
            <a:r>
              <a:rPr lang="de-CH" dirty="0"/>
              <a:t>Die Schülerinnen und Schüler können mindestens zwei verschiedene Fahrzeuge der Feuerwehr und deren Einsatzbereich beschreiben.</a:t>
            </a:r>
          </a:p>
          <a:p>
            <a:endParaRPr lang="de-DE" dirty="0"/>
          </a:p>
          <a:p>
            <a:r>
              <a:rPr lang="de-DE" dirty="0"/>
              <a:t>(NMG 10.3c)</a:t>
            </a:r>
            <a:endParaRPr lang="de-CH" dirty="0"/>
          </a:p>
          <a:p>
            <a:endParaRPr lang="de-CH" noProof="0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DE796B4-C106-EBF2-F661-074E00BB6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36878" y="2799026"/>
            <a:ext cx="2228400" cy="2505074"/>
          </a:xfrm>
        </p:spPr>
        <p:txBody>
          <a:bodyPr/>
          <a:lstStyle/>
          <a:p>
            <a:r>
              <a:rPr lang="de-CH" sz="1800" b="1" noProof="0" dirty="0"/>
              <a:t>Lernziel 3</a:t>
            </a:r>
          </a:p>
          <a:p>
            <a:endParaRPr lang="de-CH" noProof="0" dirty="0"/>
          </a:p>
          <a:p>
            <a:r>
              <a:rPr lang="de-CH" dirty="0"/>
              <a:t>Die Schülerinnen und Schüler können die wichtigsten Schutzmassnahmen der Feuerwehr aufzählen und deren Funktion beschreiben.</a:t>
            </a:r>
          </a:p>
          <a:p>
            <a:endParaRPr lang="de-DE" dirty="0"/>
          </a:p>
          <a:p>
            <a:r>
              <a:rPr lang="de-DE" dirty="0"/>
              <a:t>(NMG 10.3c)</a:t>
            </a:r>
            <a:endParaRPr lang="de-CH" dirty="0"/>
          </a:p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1B10C4-D2E8-19CE-CD38-172DB9AFA6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02847BF6-6230-790F-F967-B74655020DA6}"/>
              </a:ext>
            </a:extLst>
          </p:cNvPr>
          <p:cNvSpPr txBox="1">
            <a:spLocks/>
          </p:cNvSpPr>
          <p:nvPr/>
        </p:nvSpPr>
        <p:spPr>
          <a:xfrm>
            <a:off x="612714" y="2179321"/>
            <a:ext cx="9464189" cy="426720"/>
          </a:xfrm>
          <a:prstGeom prst="rect">
            <a:avLst/>
          </a:prstGeom>
          <a:solidFill>
            <a:schemeClr val="bg1"/>
          </a:solidFill>
        </p:spPr>
        <p:txBody>
          <a:bodyPr numCol="1" anchor="ctr"/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146" indent="-153146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6038" indent="-162892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84" indent="-153146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684" indent="-1615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Wie kann man ein Feuer löschen und wer macht dies professionell?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702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8D05B40-1DF9-3CE9-5263-B75794DF0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D17CDD-3B86-8095-9DCA-CC6A88100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487D51-5752-AB09-7BBC-147B1CFD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Inhaltsverzeichnis Kapitel Löschen</a:t>
            </a:r>
          </a:p>
        </p:txBody>
      </p:sp>
      <p:graphicFrame>
        <p:nvGraphicFramePr>
          <p:cNvPr id="15" name="Tabelle 15">
            <a:extLst>
              <a:ext uri="{FF2B5EF4-FFF2-40B4-BE49-F238E27FC236}">
                <a16:creationId xmlns:a16="http://schemas.microsoft.com/office/drawing/2014/main" id="{C17F475C-66D0-CB5E-C385-28152F83B22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20008521"/>
              </p:ext>
            </p:extLst>
          </p:nvPr>
        </p:nvGraphicFramePr>
        <p:xfrm>
          <a:off x="612714" y="2752725"/>
          <a:ext cx="2228911" cy="28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911">
                  <a:extLst>
                    <a:ext uri="{9D8B030D-6E8A-4147-A177-3AD203B41FA5}">
                      <a16:colId xmlns:a16="http://schemas.microsoft.com/office/drawing/2014/main" val="284224154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>
                        <a:tabLst>
                          <a:tab pos="1924050" algn="r"/>
                        </a:tabLst>
                      </a:pPr>
                      <a:r>
                        <a:rPr lang="de-CH" sz="1400" b="1" dirty="0"/>
                        <a:t>3.1</a:t>
                      </a:r>
                      <a:br>
                        <a:rPr lang="de-CH" sz="1400" b="1" dirty="0"/>
                      </a:br>
                      <a:r>
                        <a:rPr lang="de-CH" sz="1400" b="1" dirty="0"/>
                        <a:t>Ein Feuer löschen	7</a:t>
                      </a:r>
                    </a:p>
                  </a:txBody>
                  <a:tcPr marL="144000" marT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46953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1922400" algn="r"/>
                        </a:tabLst>
                      </a:pPr>
                      <a:r>
                        <a:rPr lang="de-CH" sz="1000" dirty="0"/>
                        <a:t>Lernziele	8</a:t>
                      </a:r>
                    </a:p>
                    <a:p>
                      <a:pPr>
                        <a:spcAft>
                          <a:spcPts val="600"/>
                        </a:spcAft>
                        <a:tabLst>
                          <a:tab pos="1922400" algn="r"/>
                        </a:tabLst>
                      </a:pPr>
                      <a:r>
                        <a:rPr lang="de-CH" sz="1000" dirty="0"/>
                        <a:t>Wie löscht man ein Feuer?	10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922400" algn="r"/>
                        </a:tabLst>
                        <a:defRPr/>
                      </a:pPr>
                      <a:r>
                        <a:rPr lang="de-CH" sz="1000" dirty="0"/>
                        <a:t>Verarbeitung (Feuerdreieck)	11</a:t>
                      </a:r>
                    </a:p>
                    <a:p>
                      <a:pPr>
                        <a:spcAft>
                          <a:spcPts val="600"/>
                        </a:spcAft>
                        <a:tabLst>
                          <a:tab pos="1922400" algn="r"/>
                        </a:tabLst>
                      </a:pPr>
                      <a:endParaRPr lang="de-CH" sz="1000" dirty="0"/>
                    </a:p>
                  </a:txBody>
                  <a:tcPr marL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83023"/>
                  </a:ext>
                </a:extLst>
              </a:tr>
            </a:tbl>
          </a:graphicData>
        </a:graphic>
      </p:graphicFrame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2847BF6-6230-790F-F967-B74655020D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Einstimmung; Vorwissen aktivieren								5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DF9ED130-4C25-E90B-6E58-28F77E5A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834899"/>
              </p:ext>
            </p:extLst>
          </p:nvPr>
        </p:nvGraphicFramePr>
        <p:xfrm>
          <a:off x="3024473" y="2752725"/>
          <a:ext cx="2228911" cy="28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911">
                  <a:extLst>
                    <a:ext uri="{9D8B030D-6E8A-4147-A177-3AD203B41FA5}">
                      <a16:colId xmlns:a16="http://schemas.microsoft.com/office/drawing/2014/main" val="2842241545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>
                        <a:tabLst>
                          <a:tab pos="1924050" algn="r"/>
                        </a:tabLst>
                      </a:pPr>
                      <a:r>
                        <a:rPr lang="de-CH" sz="1400" b="1" dirty="0"/>
                        <a:t>3.2</a:t>
                      </a:r>
                      <a:br>
                        <a:rPr lang="de-CH" sz="1400" b="1" dirty="0"/>
                      </a:br>
                      <a:r>
                        <a:rPr lang="de-CH" sz="1400" b="1" dirty="0"/>
                        <a:t>Die Feuerwehr	13</a:t>
                      </a:r>
                    </a:p>
                  </a:txBody>
                  <a:tcPr marL="144000" marT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46953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1922400" algn="r"/>
                        </a:tabLst>
                      </a:pPr>
                      <a:r>
                        <a:rPr lang="de-CH" sz="1000" dirty="0"/>
                        <a:t>Lernziele	14</a:t>
                      </a:r>
                    </a:p>
                    <a:p>
                      <a:pPr>
                        <a:spcAft>
                          <a:spcPts val="600"/>
                        </a:spcAft>
                        <a:tabLst>
                          <a:tab pos="1922400" algn="r"/>
                        </a:tabLst>
                      </a:pPr>
                      <a:r>
                        <a:rPr lang="de-CH" sz="1000" dirty="0"/>
                        <a:t>Besuch Feuerwehr	17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922400" algn="r"/>
                        </a:tabLst>
                        <a:defRPr/>
                      </a:pPr>
                      <a:r>
                        <a:rPr lang="de-CH" sz="1000" dirty="0"/>
                        <a:t>Verarbeitung (Artikel schreiben)	19</a:t>
                      </a:r>
                    </a:p>
                  </a:txBody>
                  <a:tcPr marL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8302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6DA83B-2D0F-7EFD-3EA4-1315813A9D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23400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2C66EC-9997-0EFA-7CF2-5E0BF0D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A95138-E717-9627-B21E-371E1AA404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C684F4-4F53-2433-3B45-EA784B04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Einstimmung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EE31492-B6B5-972B-BC98-A4F3BEBF3C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3628" y="6043759"/>
            <a:ext cx="5524366" cy="854592"/>
          </a:xfrm>
        </p:spPr>
        <p:txBody>
          <a:bodyPr/>
          <a:lstStyle/>
          <a:p>
            <a:r>
              <a:rPr lang="de-CH" dirty="0"/>
              <a:t>Mani Matter (1936-1972)</a:t>
            </a:r>
          </a:p>
          <a:p>
            <a:r>
              <a:rPr lang="de-DE" dirty="0"/>
              <a:t>I </a:t>
            </a:r>
            <a:r>
              <a:rPr lang="de-DE" dirty="0" err="1"/>
              <a:t>han</a:t>
            </a:r>
            <a:r>
              <a:rPr lang="de-DE" dirty="0"/>
              <a:t> es </a:t>
            </a:r>
            <a:r>
              <a:rPr lang="de-DE" dirty="0" err="1"/>
              <a:t>Zündhölzli</a:t>
            </a:r>
            <a:r>
              <a:rPr lang="de-DE" dirty="0"/>
              <a:t> </a:t>
            </a:r>
            <a:r>
              <a:rPr lang="de-DE" dirty="0" err="1"/>
              <a:t>azündt</a:t>
            </a:r>
            <a:r>
              <a:rPr lang="de-DE" dirty="0"/>
              <a:t>, 3.Strophe</a:t>
            </a:r>
          </a:p>
          <a:p>
            <a:endParaRPr lang="de-DE" dirty="0"/>
          </a:p>
          <a:p>
            <a:r>
              <a:rPr lang="de-CH" dirty="0"/>
              <a:t>«</a:t>
            </a:r>
            <a:r>
              <a:rPr lang="de-CH" dirty="0" err="1"/>
              <a:t>Ds</a:t>
            </a:r>
            <a:r>
              <a:rPr lang="de-CH" dirty="0"/>
              <a:t> </a:t>
            </a:r>
            <a:r>
              <a:rPr lang="de-CH" dirty="0" err="1"/>
              <a:t>Zündhölzli</a:t>
            </a:r>
            <a:r>
              <a:rPr lang="de-CH" dirty="0"/>
              <a:t>» aus Mani Matter: </a:t>
            </a:r>
            <a:r>
              <a:rPr lang="de-CH" dirty="0" err="1"/>
              <a:t>Us</a:t>
            </a:r>
            <a:r>
              <a:rPr lang="de-CH" dirty="0"/>
              <a:t> </a:t>
            </a:r>
            <a:r>
              <a:rPr lang="de-CH" dirty="0" err="1"/>
              <a:t>emene</a:t>
            </a:r>
            <a:r>
              <a:rPr lang="de-CH" dirty="0"/>
              <a:t> </a:t>
            </a:r>
            <a:r>
              <a:rPr lang="de-CH" dirty="0" err="1"/>
              <a:t>lääre</a:t>
            </a:r>
            <a:r>
              <a:rPr lang="de-CH" dirty="0"/>
              <a:t> </a:t>
            </a:r>
            <a:r>
              <a:rPr lang="de-CH" dirty="0" err="1"/>
              <a:t>Gygechaschte</a:t>
            </a:r>
            <a:r>
              <a:rPr lang="de-CH" dirty="0"/>
              <a:t> © 2011 </a:t>
            </a:r>
            <a:r>
              <a:rPr lang="de-CH" dirty="0" err="1"/>
              <a:t>Zytglogge</a:t>
            </a:r>
            <a:r>
              <a:rPr lang="de-CH" dirty="0"/>
              <a:t> Verlag</a:t>
            </a:r>
          </a:p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F085D8-9194-C225-2B4E-7F1187E27B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b="8131"/>
          <a:stretch>
            <a:fillRect/>
          </a:stretch>
        </p:blipFill>
        <p:spPr>
          <a:xfrm>
            <a:off x="612000" y="1416104"/>
            <a:ext cx="9477436" cy="4464050"/>
          </a:xfrm>
        </p:spPr>
      </p:pic>
      <p:pic>
        <p:nvPicPr>
          <p:cNvPr id="10" name="01-10 I han es Zündhölzli azünd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600" end="48270.61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1118" y="33433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C6216-E351-1FF0-ACDC-E5E5C987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Vorwissen aktivieren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4B8760-5F5D-2D10-7FD1-D5BD06E9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110AA46-987B-A169-A14E-26CA362B2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Löschen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675AF4F-7FD0-85D8-4D23-753FB9F95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noProof="0" dirty="0"/>
              <a:t>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1013EA-47EA-7E22-5D90-CC5F5138D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6" y="1427619"/>
            <a:ext cx="2836949" cy="283694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E914DD9-FA51-FD93-4A21-9D98C4BC7D20}"/>
              </a:ext>
            </a:extLst>
          </p:cNvPr>
          <p:cNvSpPr txBox="1"/>
          <p:nvPr/>
        </p:nvSpPr>
        <p:spPr>
          <a:xfrm>
            <a:off x="3026062" y="1875879"/>
            <a:ext cx="2222213" cy="2119981"/>
          </a:xfrm>
          <a:prstGeom prst="rect">
            <a:avLst/>
          </a:prstGeom>
          <a:solidFill>
            <a:schemeClr val="accent1"/>
          </a:solidFill>
        </p:spPr>
        <p:txBody>
          <a:bodyPr wrap="square" lIns="144000" tIns="93600" rIns="90000" bIns="144000" rtlCol="0">
            <a:no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Bei Mani Matter kommt die Feuerwehr mit Blaulicht und Sirene. Habt ihr </a:t>
            </a:r>
            <a:r>
              <a:rPr lang="de-CH" b="1" dirty="0">
                <a:solidFill>
                  <a:schemeClr val="bg1"/>
                </a:solidFill>
              </a:rPr>
              <a:t>die Feuerwehr </a:t>
            </a:r>
            <a:r>
              <a:rPr lang="de-DE" b="1" dirty="0">
                <a:solidFill>
                  <a:schemeClr val="bg1"/>
                </a:solidFill>
              </a:rPr>
              <a:t>auch schon in Aktion erlebt?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907ED4-45C5-16E7-0005-2704CB4BCC7F}"/>
              </a:ext>
            </a:extLst>
          </p:cNvPr>
          <p:cNvSpPr txBox="1"/>
          <p:nvPr/>
        </p:nvSpPr>
        <p:spPr>
          <a:xfrm>
            <a:off x="5435887" y="2228305"/>
            <a:ext cx="3841463" cy="1767556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93600" rIns="90000" bIns="144000" rtlCol="0">
            <a:no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Woher kommt die Feuerwehr, wenn es hier brenn</a:t>
            </a:r>
            <a:r>
              <a:rPr lang="de-CH" b="1" dirty="0">
                <a:solidFill>
                  <a:schemeClr val="bg1"/>
                </a:solidFill>
              </a:rPr>
              <a:t>t</a:t>
            </a:r>
            <a:r>
              <a:rPr lang="de-DE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0D8FD9-2B57-54CA-B60E-0DE6ED6D91D7}"/>
              </a:ext>
            </a:extLst>
          </p:cNvPr>
          <p:cNvSpPr txBox="1"/>
          <p:nvPr/>
        </p:nvSpPr>
        <p:spPr>
          <a:xfrm>
            <a:off x="1423753" y="4177027"/>
            <a:ext cx="2224322" cy="2375118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93600" rIns="90000" bIns="144000" rtlCol="0">
            <a:no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Wer hat schon mal die Feuerwehr besucht?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69A7A1-2989-8167-FD35-AC92F3594288}"/>
              </a:ext>
            </a:extLst>
          </p:cNvPr>
          <p:cNvSpPr txBox="1"/>
          <p:nvPr/>
        </p:nvSpPr>
        <p:spPr>
          <a:xfrm>
            <a:off x="3832784" y="4177026"/>
            <a:ext cx="2224322" cy="1614173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tIns="93600" rIns="90000" bIns="144000" rtlCol="0">
            <a:no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Wie würdest du ein Feuer löschen?</a:t>
            </a:r>
          </a:p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463DC58-1C96-B32D-A6F4-B23884A12C6B}"/>
              </a:ext>
            </a:extLst>
          </p:cNvPr>
          <p:cNvSpPr txBox="1"/>
          <p:nvPr/>
        </p:nvSpPr>
        <p:spPr>
          <a:xfrm>
            <a:off x="6242608" y="4177026"/>
            <a:ext cx="3034741" cy="2375119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tIns="93600" rIns="90000" bIns="144000" rtlCol="0">
            <a:no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Kann jedes Feuer gleich gelöscht werden?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3523FF-B71A-8827-9373-47D211E6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29133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998E04F-C4A8-2450-C4EB-EFDEFF05D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3.1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E292915-A05C-A891-582B-7B1EBBF506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635181-0262-043A-3955-8A11495F5F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C89DB9-4F45-D689-4827-A7CABEC6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 Feuer löschen</a:t>
            </a:r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3.1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12146F-C29E-7E61-D164-24D801E44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52" y="2206303"/>
            <a:ext cx="3087571" cy="3087571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7E723BF-36E1-C73B-8E4A-479E363E84D2}"/>
              </a:ext>
            </a:extLst>
          </p:cNvPr>
          <p:cNvGrpSpPr/>
          <p:nvPr/>
        </p:nvGrpSpPr>
        <p:grpSpPr>
          <a:xfrm>
            <a:off x="4400277" y="1468215"/>
            <a:ext cx="660400" cy="652463"/>
            <a:chOff x="3097264" y="1470596"/>
            <a:chExt cx="660400" cy="652463"/>
          </a:xfrm>
          <a:solidFill>
            <a:schemeClr val="accent2"/>
          </a:solidFill>
        </p:grpSpPr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29954E8-BE79-7A00-E915-FB0358B8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64" y="1778571"/>
              <a:ext cx="238125" cy="34925"/>
            </a:xfrm>
            <a:custGeom>
              <a:avLst/>
              <a:gdLst>
                <a:gd name="T0" fmla="*/ 243 w 250"/>
                <a:gd name="T1" fmla="*/ 0 h 37"/>
                <a:gd name="T2" fmla="*/ 243 w 250"/>
                <a:gd name="T3" fmla="*/ 0 h 37"/>
                <a:gd name="T4" fmla="*/ 7 w 250"/>
                <a:gd name="T5" fmla="*/ 0 h 37"/>
                <a:gd name="T6" fmla="*/ 0 w 250"/>
                <a:gd name="T7" fmla="*/ 37 h 37"/>
                <a:gd name="T8" fmla="*/ 250 w 250"/>
                <a:gd name="T9" fmla="*/ 30 h 37"/>
                <a:gd name="T10" fmla="*/ 243 w 250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37">
                  <a:moveTo>
                    <a:pt x="243" y="0"/>
                  </a:moveTo>
                  <a:lnTo>
                    <a:pt x="243" y="0"/>
                  </a:lnTo>
                  <a:lnTo>
                    <a:pt x="7" y="0"/>
                  </a:lnTo>
                  <a:lnTo>
                    <a:pt x="0" y="37"/>
                  </a:lnTo>
                  <a:lnTo>
                    <a:pt x="250" y="3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3B08D80A-5698-F6ED-2FEB-541DF0730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839" y="1780159"/>
              <a:ext cx="250825" cy="41275"/>
            </a:xfrm>
            <a:custGeom>
              <a:avLst/>
              <a:gdLst>
                <a:gd name="T0" fmla="*/ 243 w 264"/>
                <a:gd name="T1" fmla="*/ 0 h 42"/>
                <a:gd name="T2" fmla="*/ 243 w 264"/>
                <a:gd name="T3" fmla="*/ 0 h 42"/>
                <a:gd name="T4" fmla="*/ 7 w 264"/>
                <a:gd name="T5" fmla="*/ 0 h 42"/>
                <a:gd name="T6" fmla="*/ 0 w 264"/>
                <a:gd name="T7" fmla="*/ 37 h 42"/>
                <a:gd name="T8" fmla="*/ 250 w 264"/>
                <a:gd name="T9" fmla="*/ 30 h 42"/>
                <a:gd name="T10" fmla="*/ 243 w 26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42">
                  <a:moveTo>
                    <a:pt x="243" y="0"/>
                  </a:moveTo>
                  <a:lnTo>
                    <a:pt x="243" y="0"/>
                  </a:lnTo>
                  <a:lnTo>
                    <a:pt x="7" y="0"/>
                  </a:lnTo>
                  <a:lnTo>
                    <a:pt x="0" y="37"/>
                  </a:lnTo>
                  <a:cubicBezTo>
                    <a:pt x="0" y="37"/>
                    <a:pt x="235" y="42"/>
                    <a:pt x="250" y="30"/>
                  </a:cubicBezTo>
                  <a:cubicBezTo>
                    <a:pt x="264" y="18"/>
                    <a:pt x="243" y="0"/>
                    <a:pt x="2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B066963D-629B-4D0D-1F41-816608EE0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301" y="1888109"/>
              <a:ext cx="39688" cy="234950"/>
            </a:xfrm>
            <a:custGeom>
              <a:avLst/>
              <a:gdLst>
                <a:gd name="T0" fmla="*/ 0 w 41"/>
                <a:gd name="T1" fmla="*/ 0 h 247"/>
                <a:gd name="T2" fmla="*/ 0 w 41"/>
                <a:gd name="T3" fmla="*/ 0 h 247"/>
                <a:gd name="T4" fmla="*/ 0 w 41"/>
                <a:gd name="T5" fmla="*/ 247 h 247"/>
                <a:gd name="T6" fmla="*/ 41 w 41"/>
                <a:gd name="T7" fmla="*/ 240 h 247"/>
                <a:gd name="T8" fmla="*/ 34 w 41"/>
                <a:gd name="T9" fmla="*/ 14 h 247"/>
                <a:gd name="T10" fmla="*/ 0 w 41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0" y="0"/>
                  </a:lnTo>
                  <a:lnTo>
                    <a:pt x="0" y="247"/>
                  </a:lnTo>
                  <a:lnTo>
                    <a:pt x="41" y="240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95027AF3-9B60-FFEB-7933-3E953504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51" y="1470596"/>
              <a:ext cx="53975" cy="252413"/>
            </a:xfrm>
            <a:custGeom>
              <a:avLst/>
              <a:gdLst>
                <a:gd name="T0" fmla="*/ 28 w 56"/>
                <a:gd name="T1" fmla="*/ 262 h 265"/>
                <a:gd name="T2" fmla="*/ 28 w 56"/>
                <a:gd name="T3" fmla="*/ 262 h 265"/>
                <a:gd name="T4" fmla="*/ 22 w 56"/>
                <a:gd name="T5" fmla="*/ 255 h 265"/>
                <a:gd name="T6" fmla="*/ 0 w 56"/>
                <a:gd name="T7" fmla="*/ 17 h 265"/>
                <a:gd name="T8" fmla="*/ 56 w 56"/>
                <a:gd name="T9" fmla="*/ 12 h 265"/>
                <a:gd name="T10" fmla="*/ 52 w 56"/>
                <a:gd name="T11" fmla="*/ 261 h 265"/>
                <a:gd name="T12" fmla="*/ 28 w 56"/>
                <a:gd name="T13" fmla="*/ 26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65">
                  <a:moveTo>
                    <a:pt x="28" y="262"/>
                  </a:moveTo>
                  <a:lnTo>
                    <a:pt x="28" y="262"/>
                  </a:lnTo>
                  <a:cubicBezTo>
                    <a:pt x="25" y="262"/>
                    <a:pt x="22" y="259"/>
                    <a:pt x="22" y="255"/>
                  </a:cubicBezTo>
                  <a:cubicBezTo>
                    <a:pt x="22" y="255"/>
                    <a:pt x="8" y="76"/>
                    <a:pt x="0" y="17"/>
                  </a:cubicBezTo>
                  <a:cubicBezTo>
                    <a:pt x="0" y="17"/>
                    <a:pt x="56" y="0"/>
                    <a:pt x="56" y="12"/>
                  </a:cubicBezTo>
                  <a:lnTo>
                    <a:pt x="52" y="261"/>
                  </a:lnTo>
                  <a:cubicBezTo>
                    <a:pt x="52" y="265"/>
                    <a:pt x="28" y="262"/>
                    <a:pt x="28" y="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F9E1623-9E2D-612D-3C2C-1BA3A0023F72}"/>
              </a:ext>
            </a:extLst>
          </p:cNvPr>
          <p:cNvGrpSpPr/>
          <p:nvPr/>
        </p:nvGrpSpPr>
        <p:grpSpPr>
          <a:xfrm>
            <a:off x="5545015" y="2457094"/>
            <a:ext cx="334963" cy="333375"/>
            <a:chOff x="4189464" y="2386584"/>
            <a:chExt cx="334963" cy="333375"/>
          </a:xfrm>
          <a:solidFill>
            <a:schemeClr val="accent4"/>
          </a:solidFill>
        </p:grpSpPr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6218708C-A0ED-4D72-D878-5274A3E3F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64" y="2543746"/>
              <a:ext cx="120650" cy="17463"/>
            </a:xfrm>
            <a:custGeom>
              <a:avLst/>
              <a:gdLst>
                <a:gd name="T0" fmla="*/ 123 w 127"/>
                <a:gd name="T1" fmla="*/ 0 h 19"/>
                <a:gd name="T2" fmla="*/ 123 w 127"/>
                <a:gd name="T3" fmla="*/ 0 h 19"/>
                <a:gd name="T4" fmla="*/ 3 w 127"/>
                <a:gd name="T5" fmla="*/ 0 h 19"/>
                <a:gd name="T6" fmla="*/ 0 w 127"/>
                <a:gd name="T7" fmla="*/ 19 h 19"/>
                <a:gd name="T8" fmla="*/ 127 w 127"/>
                <a:gd name="T9" fmla="*/ 16 h 19"/>
                <a:gd name="T10" fmla="*/ 123 w 1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">
                  <a:moveTo>
                    <a:pt x="123" y="0"/>
                  </a:moveTo>
                  <a:lnTo>
                    <a:pt x="123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127" y="16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9" name="Freeform 61">
              <a:extLst>
                <a:ext uri="{FF2B5EF4-FFF2-40B4-BE49-F238E27FC236}">
                  <a16:creationId xmlns:a16="http://schemas.microsoft.com/office/drawing/2014/main" id="{030CBDBA-F083-4E51-6D93-973EE0321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2545334"/>
              <a:ext cx="128588" cy="20638"/>
            </a:xfrm>
            <a:custGeom>
              <a:avLst/>
              <a:gdLst>
                <a:gd name="T0" fmla="*/ 124 w 135"/>
                <a:gd name="T1" fmla="*/ 0 h 22"/>
                <a:gd name="T2" fmla="*/ 124 w 135"/>
                <a:gd name="T3" fmla="*/ 0 h 22"/>
                <a:gd name="T4" fmla="*/ 4 w 135"/>
                <a:gd name="T5" fmla="*/ 0 h 22"/>
                <a:gd name="T6" fmla="*/ 0 w 135"/>
                <a:gd name="T7" fmla="*/ 19 h 22"/>
                <a:gd name="T8" fmla="*/ 127 w 135"/>
                <a:gd name="T9" fmla="*/ 16 h 22"/>
                <a:gd name="T10" fmla="*/ 124 w 1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2">
                  <a:moveTo>
                    <a:pt x="124" y="0"/>
                  </a:moveTo>
                  <a:lnTo>
                    <a:pt x="124" y="0"/>
                  </a:lnTo>
                  <a:lnTo>
                    <a:pt x="4" y="0"/>
                  </a:lnTo>
                  <a:lnTo>
                    <a:pt x="0" y="19"/>
                  </a:lnTo>
                  <a:cubicBezTo>
                    <a:pt x="0" y="19"/>
                    <a:pt x="120" y="22"/>
                    <a:pt x="127" y="16"/>
                  </a:cubicBezTo>
                  <a:cubicBezTo>
                    <a:pt x="135" y="10"/>
                    <a:pt x="124" y="0"/>
                    <a:pt x="1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0" name="Freeform 62">
              <a:extLst>
                <a:ext uri="{FF2B5EF4-FFF2-40B4-BE49-F238E27FC236}">
                  <a16:creationId xmlns:a16="http://schemas.microsoft.com/office/drawing/2014/main" id="{D67ECFAB-8899-CEEA-1E6A-FAEC3188C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64" y="2599309"/>
              <a:ext cx="19050" cy="120650"/>
            </a:xfrm>
            <a:custGeom>
              <a:avLst/>
              <a:gdLst>
                <a:gd name="T0" fmla="*/ 0 w 20"/>
                <a:gd name="T1" fmla="*/ 0 h 126"/>
                <a:gd name="T2" fmla="*/ 0 w 20"/>
                <a:gd name="T3" fmla="*/ 0 h 126"/>
                <a:gd name="T4" fmla="*/ 0 w 20"/>
                <a:gd name="T5" fmla="*/ 126 h 126"/>
                <a:gd name="T6" fmla="*/ 20 w 20"/>
                <a:gd name="T7" fmla="*/ 122 h 126"/>
                <a:gd name="T8" fmla="*/ 17 w 20"/>
                <a:gd name="T9" fmla="*/ 7 h 126"/>
                <a:gd name="T10" fmla="*/ 0 w 20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6">
                  <a:moveTo>
                    <a:pt x="0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20" y="122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DE44034C-01F5-F5E9-2428-2478899FB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89" y="2386584"/>
              <a:ext cx="25400" cy="130175"/>
            </a:xfrm>
            <a:custGeom>
              <a:avLst/>
              <a:gdLst>
                <a:gd name="T0" fmla="*/ 14 w 28"/>
                <a:gd name="T1" fmla="*/ 133 h 135"/>
                <a:gd name="T2" fmla="*/ 14 w 28"/>
                <a:gd name="T3" fmla="*/ 133 h 135"/>
                <a:gd name="T4" fmla="*/ 11 w 28"/>
                <a:gd name="T5" fmla="*/ 130 h 135"/>
                <a:gd name="T6" fmla="*/ 0 w 28"/>
                <a:gd name="T7" fmla="*/ 9 h 135"/>
                <a:gd name="T8" fmla="*/ 28 w 28"/>
                <a:gd name="T9" fmla="*/ 6 h 135"/>
                <a:gd name="T10" fmla="*/ 26 w 28"/>
                <a:gd name="T11" fmla="*/ 133 h 135"/>
                <a:gd name="T12" fmla="*/ 14 w 28"/>
                <a:gd name="T13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5">
                  <a:moveTo>
                    <a:pt x="14" y="133"/>
                  </a:moveTo>
                  <a:lnTo>
                    <a:pt x="14" y="133"/>
                  </a:lnTo>
                  <a:cubicBezTo>
                    <a:pt x="13" y="133"/>
                    <a:pt x="11" y="132"/>
                    <a:pt x="11" y="130"/>
                  </a:cubicBezTo>
                  <a:cubicBezTo>
                    <a:pt x="11" y="130"/>
                    <a:pt x="4" y="39"/>
                    <a:pt x="0" y="9"/>
                  </a:cubicBezTo>
                  <a:cubicBezTo>
                    <a:pt x="0" y="9"/>
                    <a:pt x="28" y="0"/>
                    <a:pt x="28" y="6"/>
                  </a:cubicBezTo>
                  <a:lnTo>
                    <a:pt x="26" y="133"/>
                  </a:lnTo>
                  <a:cubicBezTo>
                    <a:pt x="26" y="135"/>
                    <a:pt x="14" y="133"/>
                    <a:pt x="14" y="1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5CAEB2C-120A-8805-E85B-4F9649C6A536}"/>
              </a:ext>
            </a:extLst>
          </p:cNvPr>
          <p:cNvGrpSpPr/>
          <p:nvPr/>
        </p:nvGrpSpPr>
        <p:grpSpPr>
          <a:xfrm>
            <a:off x="5713017" y="1278004"/>
            <a:ext cx="358775" cy="344488"/>
            <a:chOff x="4237089" y="1076896"/>
            <a:chExt cx="358775" cy="344488"/>
          </a:xfrm>
          <a:solidFill>
            <a:schemeClr val="accent2">
              <a:alpha val="80000"/>
            </a:schemeClr>
          </a:solidFill>
        </p:grpSpPr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36186CDE-3CDD-C402-887A-B73F82A12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89" y="1240409"/>
              <a:ext cx="130175" cy="19050"/>
            </a:xfrm>
            <a:custGeom>
              <a:avLst/>
              <a:gdLst>
                <a:gd name="T0" fmla="*/ 132 w 136"/>
                <a:gd name="T1" fmla="*/ 0 h 20"/>
                <a:gd name="T2" fmla="*/ 132 w 136"/>
                <a:gd name="T3" fmla="*/ 0 h 20"/>
                <a:gd name="T4" fmla="*/ 4 w 136"/>
                <a:gd name="T5" fmla="*/ 0 h 20"/>
                <a:gd name="T6" fmla="*/ 0 w 136"/>
                <a:gd name="T7" fmla="*/ 20 h 20"/>
                <a:gd name="T8" fmla="*/ 136 w 136"/>
                <a:gd name="T9" fmla="*/ 16 h 20"/>
                <a:gd name="T10" fmla="*/ 132 w 13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0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36" y="1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69">
              <a:extLst>
                <a:ext uri="{FF2B5EF4-FFF2-40B4-BE49-F238E27FC236}">
                  <a16:creationId xmlns:a16="http://schemas.microsoft.com/office/drawing/2014/main" id="{35960326-49B3-17DA-5879-7F641881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51" y="1240409"/>
              <a:ext cx="138113" cy="22225"/>
            </a:xfrm>
            <a:custGeom>
              <a:avLst/>
              <a:gdLst>
                <a:gd name="T0" fmla="*/ 132 w 144"/>
                <a:gd name="T1" fmla="*/ 0 h 23"/>
                <a:gd name="T2" fmla="*/ 132 w 144"/>
                <a:gd name="T3" fmla="*/ 0 h 23"/>
                <a:gd name="T4" fmla="*/ 4 w 144"/>
                <a:gd name="T5" fmla="*/ 0 h 23"/>
                <a:gd name="T6" fmla="*/ 0 w 144"/>
                <a:gd name="T7" fmla="*/ 20 h 23"/>
                <a:gd name="T8" fmla="*/ 136 w 144"/>
                <a:gd name="T9" fmla="*/ 16 h 23"/>
                <a:gd name="T10" fmla="*/ 132 w 14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3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cubicBezTo>
                    <a:pt x="0" y="20"/>
                    <a:pt x="128" y="23"/>
                    <a:pt x="136" y="16"/>
                  </a:cubicBezTo>
                  <a:cubicBezTo>
                    <a:pt x="144" y="10"/>
                    <a:pt x="132" y="0"/>
                    <a:pt x="13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9CAEFFC1-C44B-DBA1-495C-34FEC32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601" y="1297559"/>
              <a:ext cx="20638" cy="123825"/>
            </a:xfrm>
            <a:custGeom>
              <a:avLst/>
              <a:gdLst>
                <a:gd name="T0" fmla="*/ 0 w 22"/>
                <a:gd name="T1" fmla="*/ 0 h 131"/>
                <a:gd name="T2" fmla="*/ 0 w 22"/>
                <a:gd name="T3" fmla="*/ 0 h 131"/>
                <a:gd name="T4" fmla="*/ 0 w 22"/>
                <a:gd name="T5" fmla="*/ 131 h 131"/>
                <a:gd name="T6" fmla="*/ 22 w 22"/>
                <a:gd name="T7" fmla="*/ 127 h 131"/>
                <a:gd name="T8" fmla="*/ 18 w 22"/>
                <a:gd name="T9" fmla="*/ 8 h 131"/>
                <a:gd name="T10" fmla="*/ 0 w 22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1">
                  <a:moveTo>
                    <a:pt x="0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22" y="127"/>
                  </a:lnTo>
                  <a:lnTo>
                    <a:pt x="1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53CAC0DD-9CD9-1424-B23B-3901C621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1076896"/>
              <a:ext cx="28575" cy="133350"/>
            </a:xfrm>
            <a:custGeom>
              <a:avLst/>
              <a:gdLst>
                <a:gd name="T0" fmla="*/ 15 w 30"/>
                <a:gd name="T1" fmla="*/ 139 h 140"/>
                <a:gd name="T2" fmla="*/ 15 w 30"/>
                <a:gd name="T3" fmla="*/ 139 h 140"/>
                <a:gd name="T4" fmla="*/ 12 w 30"/>
                <a:gd name="T5" fmla="*/ 135 h 140"/>
                <a:gd name="T6" fmla="*/ 0 w 30"/>
                <a:gd name="T7" fmla="*/ 9 h 140"/>
                <a:gd name="T8" fmla="*/ 30 w 30"/>
                <a:gd name="T9" fmla="*/ 6 h 140"/>
                <a:gd name="T10" fmla="*/ 28 w 30"/>
                <a:gd name="T11" fmla="*/ 138 h 140"/>
                <a:gd name="T12" fmla="*/ 15 w 30"/>
                <a:gd name="T13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0">
                  <a:moveTo>
                    <a:pt x="15" y="139"/>
                  </a:moveTo>
                  <a:lnTo>
                    <a:pt x="15" y="139"/>
                  </a:lnTo>
                  <a:cubicBezTo>
                    <a:pt x="13" y="139"/>
                    <a:pt x="12" y="137"/>
                    <a:pt x="12" y="135"/>
                  </a:cubicBezTo>
                  <a:cubicBezTo>
                    <a:pt x="12" y="135"/>
                    <a:pt x="4" y="40"/>
                    <a:pt x="0" y="9"/>
                  </a:cubicBezTo>
                  <a:cubicBezTo>
                    <a:pt x="0" y="9"/>
                    <a:pt x="30" y="0"/>
                    <a:pt x="30" y="6"/>
                  </a:cubicBezTo>
                  <a:lnTo>
                    <a:pt x="28" y="138"/>
                  </a:lnTo>
                  <a:cubicBezTo>
                    <a:pt x="28" y="140"/>
                    <a:pt x="15" y="139"/>
                    <a:pt x="15" y="1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27" name="Freeform 22">
            <a:extLst>
              <a:ext uri="{FF2B5EF4-FFF2-40B4-BE49-F238E27FC236}">
                <a16:creationId xmlns:a16="http://schemas.microsoft.com/office/drawing/2014/main" id="{ECB022C8-63D8-80AE-ED8D-93A8388CDF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95815" y="2228833"/>
            <a:ext cx="552900" cy="558000"/>
          </a:xfrm>
          <a:custGeom>
            <a:avLst/>
            <a:gdLst>
              <a:gd name="T0" fmla="*/ 1086 w 1797"/>
              <a:gd name="T1" fmla="*/ 1814 h 1814"/>
              <a:gd name="T2" fmla="*/ 1086 w 1797"/>
              <a:gd name="T3" fmla="*/ 1814 h 1814"/>
              <a:gd name="T4" fmla="*/ 709 w 1797"/>
              <a:gd name="T5" fmla="*/ 1342 h 1814"/>
              <a:gd name="T6" fmla="*/ 0 w 1797"/>
              <a:gd name="T7" fmla="*/ 1553 h 1814"/>
              <a:gd name="T8" fmla="*/ 409 w 1797"/>
              <a:gd name="T9" fmla="*/ 957 h 1814"/>
              <a:gd name="T10" fmla="*/ 89 w 1797"/>
              <a:gd name="T11" fmla="*/ 439 h 1814"/>
              <a:gd name="T12" fmla="*/ 650 w 1797"/>
              <a:gd name="T13" fmla="*/ 676 h 1814"/>
              <a:gd name="T14" fmla="*/ 906 w 1797"/>
              <a:gd name="T15" fmla="*/ 0 h 1814"/>
              <a:gd name="T16" fmla="*/ 1070 w 1797"/>
              <a:gd name="T17" fmla="*/ 734 h 1814"/>
              <a:gd name="T18" fmla="*/ 1797 w 1797"/>
              <a:gd name="T19" fmla="*/ 919 h 1814"/>
              <a:gd name="T20" fmla="*/ 1117 w 1797"/>
              <a:gd name="T21" fmla="*/ 1167 h 1814"/>
              <a:gd name="T22" fmla="*/ 1086 w 1797"/>
              <a:gd name="T23" fmla="*/ 1814 h 1814"/>
              <a:gd name="T24" fmla="*/ 753 w 1797"/>
              <a:gd name="T25" fmla="*/ 1202 h 1814"/>
              <a:gd name="T26" fmla="*/ 753 w 1797"/>
              <a:gd name="T27" fmla="*/ 1202 h 1814"/>
              <a:gd name="T28" fmla="*/ 979 w 1797"/>
              <a:gd name="T29" fmla="*/ 1484 h 1814"/>
              <a:gd name="T30" fmla="*/ 999 w 1797"/>
              <a:gd name="T31" fmla="*/ 1080 h 1814"/>
              <a:gd name="T32" fmla="*/ 1383 w 1797"/>
              <a:gd name="T33" fmla="*/ 940 h 1814"/>
              <a:gd name="T34" fmla="*/ 967 w 1797"/>
              <a:gd name="T35" fmla="*/ 834 h 1814"/>
              <a:gd name="T36" fmla="*/ 876 w 1797"/>
              <a:gd name="T37" fmla="*/ 425 h 1814"/>
              <a:gd name="T38" fmla="*/ 719 w 1797"/>
              <a:gd name="T39" fmla="*/ 838 h 1814"/>
              <a:gd name="T40" fmla="*/ 394 w 1797"/>
              <a:gd name="T41" fmla="*/ 701 h 1814"/>
              <a:gd name="T42" fmla="*/ 555 w 1797"/>
              <a:gd name="T43" fmla="*/ 961 h 1814"/>
              <a:gd name="T44" fmla="*/ 296 w 1797"/>
              <a:gd name="T45" fmla="*/ 1337 h 1814"/>
              <a:gd name="T46" fmla="*/ 753 w 1797"/>
              <a:gd name="T47" fmla="*/ 1202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97" h="1814">
                <a:moveTo>
                  <a:pt x="1086" y="1814"/>
                </a:moveTo>
                <a:lnTo>
                  <a:pt x="1086" y="1814"/>
                </a:lnTo>
                <a:lnTo>
                  <a:pt x="709" y="1342"/>
                </a:lnTo>
                <a:lnTo>
                  <a:pt x="0" y="1553"/>
                </a:lnTo>
                <a:lnTo>
                  <a:pt x="409" y="957"/>
                </a:lnTo>
                <a:lnTo>
                  <a:pt x="89" y="439"/>
                </a:lnTo>
                <a:lnTo>
                  <a:pt x="650" y="676"/>
                </a:lnTo>
                <a:lnTo>
                  <a:pt x="906" y="0"/>
                </a:lnTo>
                <a:lnTo>
                  <a:pt x="1070" y="734"/>
                </a:lnTo>
                <a:lnTo>
                  <a:pt x="1797" y="919"/>
                </a:lnTo>
                <a:lnTo>
                  <a:pt x="1117" y="1167"/>
                </a:lnTo>
                <a:lnTo>
                  <a:pt x="1086" y="1814"/>
                </a:lnTo>
                <a:close/>
                <a:moveTo>
                  <a:pt x="753" y="1202"/>
                </a:moveTo>
                <a:lnTo>
                  <a:pt x="753" y="1202"/>
                </a:lnTo>
                <a:lnTo>
                  <a:pt x="979" y="1484"/>
                </a:lnTo>
                <a:lnTo>
                  <a:pt x="999" y="1080"/>
                </a:lnTo>
                <a:lnTo>
                  <a:pt x="1383" y="940"/>
                </a:lnTo>
                <a:lnTo>
                  <a:pt x="967" y="834"/>
                </a:lnTo>
                <a:lnTo>
                  <a:pt x="876" y="425"/>
                </a:lnTo>
                <a:lnTo>
                  <a:pt x="719" y="838"/>
                </a:lnTo>
                <a:lnTo>
                  <a:pt x="394" y="701"/>
                </a:lnTo>
                <a:lnTo>
                  <a:pt x="555" y="961"/>
                </a:lnTo>
                <a:lnTo>
                  <a:pt x="296" y="1337"/>
                </a:lnTo>
                <a:lnTo>
                  <a:pt x="753" y="12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ED77F12-2006-6756-EBF2-D5904CE041E4}"/>
              </a:ext>
            </a:extLst>
          </p:cNvPr>
          <p:cNvGrpSpPr/>
          <p:nvPr/>
        </p:nvGrpSpPr>
        <p:grpSpPr>
          <a:xfrm>
            <a:off x="1632510" y="3810249"/>
            <a:ext cx="358775" cy="344488"/>
            <a:chOff x="4237089" y="1076896"/>
            <a:chExt cx="358775" cy="344488"/>
          </a:xfrm>
          <a:solidFill>
            <a:schemeClr val="accent2">
              <a:alpha val="80000"/>
            </a:schemeClr>
          </a:solidFill>
        </p:grpSpPr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2F749921-47ED-2981-E958-8DC3273C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89" y="1240409"/>
              <a:ext cx="130175" cy="19050"/>
            </a:xfrm>
            <a:custGeom>
              <a:avLst/>
              <a:gdLst>
                <a:gd name="T0" fmla="*/ 132 w 136"/>
                <a:gd name="T1" fmla="*/ 0 h 20"/>
                <a:gd name="T2" fmla="*/ 132 w 136"/>
                <a:gd name="T3" fmla="*/ 0 h 20"/>
                <a:gd name="T4" fmla="*/ 4 w 136"/>
                <a:gd name="T5" fmla="*/ 0 h 20"/>
                <a:gd name="T6" fmla="*/ 0 w 136"/>
                <a:gd name="T7" fmla="*/ 20 h 20"/>
                <a:gd name="T8" fmla="*/ 136 w 136"/>
                <a:gd name="T9" fmla="*/ 16 h 20"/>
                <a:gd name="T10" fmla="*/ 132 w 13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0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136" y="1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27A0EF88-D3DC-514B-3511-BD58E507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51" y="1240409"/>
              <a:ext cx="138113" cy="22225"/>
            </a:xfrm>
            <a:custGeom>
              <a:avLst/>
              <a:gdLst>
                <a:gd name="T0" fmla="*/ 132 w 144"/>
                <a:gd name="T1" fmla="*/ 0 h 23"/>
                <a:gd name="T2" fmla="*/ 132 w 144"/>
                <a:gd name="T3" fmla="*/ 0 h 23"/>
                <a:gd name="T4" fmla="*/ 4 w 144"/>
                <a:gd name="T5" fmla="*/ 0 h 23"/>
                <a:gd name="T6" fmla="*/ 0 w 144"/>
                <a:gd name="T7" fmla="*/ 20 h 23"/>
                <a:gd name="T8" fmla="*/ 136 w 144"/>
                <a:gd name="T9" fmla="*/ 16 h 23"/>
                <a:gd name="T10" fmla="*/ 132 w 14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3">
                  <a:moveTo>
                    <a:pt x="132" y="0"/>
                  </a:moveTo>
                  <a:lnTo>
                    <a:pt x="132" y="0"/>
                  </a:lnTo>
                  <a:lnTo>
                    <a:pt x="4" y="0"/>
                  </a:lnTo>
                  <a:lnTo>
                    <a:pt x="0" y="20"/>
                  </a:lnTo>
                  <a:cubicBezTo>
                    <a:pt x="0" y="20"/>
                    <a:pt x="128" y="23"/>
                    <a:pt x="136" y="16"/>
                  </a:cubicBezTo>
                  <a:cubicBezTo>
                    <a:pt x="144" y="10"/>
                    <a:pt x="132" y="0"/>
                    <a:pt x="13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id="{C7A23152-B859-6858-7393-7198656D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601" y="1297559"/>
              <a:ext cx="20638" cy="123825"/>
            </a:xfrm>
            <a:custGeom>
              <a:avLst/>
              <a:gdLst>
                <a:gd name="T0" fmla="*/ 0 w 22"/>
                <a:gd name="T1" fmla="*/ 0 h 131"/>
                <a:gd name="T2" fmla="*/ 0 w 22"/>
                <a:gd name="T3" fmla="*/ 0 h 131"/>
                <a:gd name="T4" fmla="*/ 0 w 22"/>
                <a:gd name="T5" fmla="*/ 131 h 131"/>
                <a:gd name="T6" fmla="*/ 22 w 22"/>
                <a:gd name="T7" fmla="*/ 127 h 131"/>
                <a:gd name="T8" fmla="*/ 18 w 22"/>
                <a:gd name="T9" fmla="*/ 8 h 131"/>
                <a:gd name="T10" fmla="*/ 0 w 22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1">
                  <a:moveTo>
                    <a:pt x="0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22" y="127"/>
                  </a:lnTo>
                  <a:lnTo>
                    <a:pt x="1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EFBC2453-08C8-C498-FC6F-44F62F66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1076896"/>
              <a:ext cx="28575" cy="133350"/>
            </a:xfrm>
            <a:custGeom>
              <a:avLst/>
              <a:gdLst>
                <a:gd name="T0" fmla="*/ 15 w 30"/>
                <a:gd name="T1" fmla="*/ 139 h 140"/>
                <a:gd name="T2" fmla="*/ 15 w 30"/>
                <a:gd name="T3" fmla="*/ 139 h 140"/>
                <a:gd name="T4" fmla="*/ 12 w 30"/>
                <a:gd name="T5" fmla="*/ 135 h 140"/>
                <a:gd name="T6" fmla="*/ 0 w 30"/>
                <a:gd name="T7" fmla="*/ 9 h 140"/>
                <a:gd name="T8" fmla="*/ 30 w 30"/>
                <a:gd name="T9" fmla="*/ 6 h 140"/>
                <a:gd name="T10" fmla="*/ 28 w 30"/>
                <a:gd name="T11" fmla="*/ 138 h 140"/>
                <a:gd name="T12" fmla="*/ 15 w 30"/>
                <a:gd name="T13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0">
                  <a:moveTo>
                    <a:pt x="15" y="139"/>
                  </a:moveTo>
                  <a:lnTo>
                    <a:pt x="15" y="139"/>
                  </a:lnTo>
                  <a:cubicBezTo>
                    <a:pt x="13" y="139"/>
                    <a:pt x="12" y="137"/>
                    <a:pt x="12" y="135"/>
                  </a:cubicBezTo>
                  <a:cubicBezTo>
                    <a:pt x="12" y="135"/>
                    <a:pt x="4" y="40"/>
                    <a:pt x="0" y="9"/>
                  </a:cubicBezTo>
                  <a:cubicBezTo>
                    <a:pt x="0" y="9"/>
                    <a:pt x="30" y="0"/>
                    <a:pt x="30" y="6"/>
                  </a:cubicBezTo>
                  <a:lnTo>
                    <a:pt x="28" y="138"/>
                  </a:lnTo>
                  <a:cubicBezTo>
                    <a:pt x="28" y="140"/>
                    <a:pt x="15" y="139"/>
                    <a:pt x="15" y="1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42" name="Freeform 34">
            <a:extLst>
              <a:ext uri="{FF2B5EF4-FFF2-40B4-BE49-F238E27FC236}">
                <a16:creationId xmlns:a16="http://schemas.microsoft.com/office/drawing/2014/main" id="{A53D9409-33B9-ED63-DAA8-7E1B33E1887D}"/>
              </a:ext>
            </a:extLst>
          </p:cNvPr>
          <p:cNvSpPr>
            <a:spLocks/>
          </p:cNvSpPr>
          <p:nvPr/>
        </p:nvSpPr>
        <p:spPr bwMode="auto">
          <a:xfrm rot="14573656">
            <a:off x="9221705" y="4880262"/>
            <a:ext cx="400186" cy="362545"/>
          </a:xfrm>
          <a:custGeom>
            <a:avLst/>
            <a:gdLst>
              <a:gd name="T0" fmla="*/ 95 w 335"/>
              <a:gd name="T1" fmla="*/ 130 h 304"/>
              <a:gd name="T2" fmla="*/ 95 w 335"/>
              <a:gd name="T3" fmla="*/ 130 h 304"/>
              <a:gd name="T4" fmla="*/ 0 w 335"/>
              <a:gd name="T5" fmla="*/ 120 h 304"/>
              <a:gd name="T6" fmla="*/ 73 w 335"/>
              <a:gd name="T7" fmla="*/ 180 h 304"/>
              <a:gd name="T8" fmla="*/ 7 w 335"/>
              <a:gd name="T9" fmla="*/ 256 h 304"/>
              <a:gd name="T10" fmla="*/ 101 w 335"/>
              <a:gd name="T11" fmla="*/ 234 h 304"/>
              <a:gd name="T12" fmla="*/ 230 w 335"/>
              <a:gd name="T13" fmla="*/ 304 h 304"/>
              <a:gd name="T14" fmla="*/ 180 w 335"/>
              <a:gd name="T15" fmla="*/ 205 h 304"/>
              <a:gd name="T16" fmla="*/ 335 w 335"/>
              <a:gd name="T17" fmla="*/ 148 h 304"/>
              <a:gd name="T18" fmla="*/ 147 w 335"/>
              <a:gd name="T19" fmla="*/ 127 h 304"/>
              <a:gd name="T20" fmla="*/ 125 w 335"/>
              <a:gd name="T21" fmla="*/ 0 h 304"/>
              <a:gd name="T22" fmla="*/ 95 w 335"/>
              <a:gd name="T23" fmla="*/ 13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304">
                <a:moveTo>
                  <a:pt x="95" y="130"/>
                </a:moveTo>
                <a:lnTo>
                  <a:pt x="95" y="130"/>
                </a:lnTo>
                <a:lnTo>
                  <a:pt x="0" y="120"/>
                </a:lnTo>
                <a:lnTo>
                  <a:pt x="73" y="180"/>
                </a:lnTo>
                <a:lnTo>
                  <a:pt x="7" y="256"/>
                </a:lnTo>
                <a:lnTo>
                  <a:pt x="101" y="234"/>
                </a:lnTo>
                <a:lnTo>
                  <a:pt x="230" y="304"/>
                </a:lnTo>
                <a:lnTo>
                  <a:pt x="180" y="205"/>
                </a:lnTo>
                <a:lnTo>
                  <a:pt x="335" y="148"/>
                </a:lnTo>
                <a:lnTo>
                  <a:pt x="147" y="127"/>
                </a:lnTo>
                <a:lnTo>
                  <a:pt x="125" y="0"/>
                </a:lnTo>
                <a:lnTo>
                  <a:pt x="95" y="130"/>
                </a:lnTo>
                <a:close/>
              </a:path>
            </a:pathLst>
          </a:custGeom>
          <a:solidFill>
            <a:srgbClr val="8310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459331DC-0E58-5002-5504-23A1CBB72F2B}"/>
              </a:ext>
            </a:extLst>
          </p:cNvPr>
          <p:cNvSpPr>
            <a:spLocks/>
          </p:cNvSpPr>
          <p:nvPr/>
        </p:nvSpPr>
        <p:spPr bwMode="auto">
          <a:xfrm>
            <a:off x="7884950" y="6287709"/>
            <a:ext cx="218443" cy="235086"/>
          </a:xfrm>
          <a:custGeom>
            <a:avLst/>
            <a:gdLst>
              <a:gd name="T0" fmla="*/ 28 w 175"/>
              <a:gd name="T1" fmla="*/ 158 h 188"/>
              <a:gd name="T2" fmla="*/ 28 w 175"/>
              <a:gd name="T3" fmla="*/ 158 h 188"/>
              <a:gd name="T4" fmla="*/ 75 w 175"/>
              <a:gd name="T5" fmla="*/ 137 h 188"/>
              <a:gd name="T6" fmla="*/ 96 w 175"/>
              <a:gd name="T7" fmla="*/ 188 h 188"/>
              <a:gd name="T8" fmla="*/ 109 w 175"/>
              <a:gd name="T9" fmla="*/ 137 h 188"/>
              <a:gd name="T10" fmla="*/ 175 w 175"/>
              <a:gd name="T11" fmla="*/ 91 h 188"/>
              <a:gd name="T12" fmla="*/ 114 w 175"/>
              <a:gd name="T13" fmla="*/ 91 h 188"/>
              <a:gd name="T14" fmla="*/ 124 w 175"/>
              <a:gd name="T15" fmla="*/ 0 h 188"/>
              <a:gd name="T16" fmla="*/ 67 w 175"/>
              <a:gd name="T17" fmla="*/ 88 h 188"/>
              <a:gd name="T18" fmla="*/ 0 w 175"/>
              <a:gd name="T19" fmla="*/ 67 h 188"/>
              <a:gd name="T20" fmla="*/ 56 w 175"/>
              <a:gd name="T21" fmla="*/ 114 h 188"/>
              <a:gd name="T22" fmla="*/ 28 w 175"/>
              <a:gd name="T23" fmla="*/ 1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88">
                <a:moveTo>
                  <a:pt x="28" y="158"/>
                </a:moveTo>
                <a:lnTo>
                  <a:pt x="28" y="158"/>
                </a:lnTo>
                <a:lnTo>
                  <a:pt x="75" y="137"/>
                </a:lnTo>
                <a:lnTo>
                  <a:pt x="96" y="188"/>
                </a:lnTo>
                <a:lnTo>
                  <a:pt x="109" y="137"/>
                </a:lnTo>
                <a:lnTo>
                  <a:pt x="175" y="91"/>
                </a:lnTo>
                <a:lnTo>
                  <a:pt x="114" y="91"/>
                </a:lnTo>
                <a:lnTo>
                  <a:pt x="124" y="0"/>
                </a:lnTo>
                <a:lnTo>
                  <a:pt x="67" y="88"/>
                </a:lnTo>
                <a:lnTo>
                  <a:pt x="0" y="67"/>
                </a:lnTo>
                <a:lnTo>
                  <a:pt x="56" y="114"/>
                </a:lnTo>
                <a:lnTo>
                  <a:pt x="28" y="158"/>
                </a:lnTo>
                <a:close/>
              </a:path>
            </a:pathLst>
          </a:custGeom>
          <a:solidFill>
            <a:srgbClr val="FF8F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2ED25D8-078C-C93D-28A8-713142265DC3}"/>
              </a:ext>
            </a:extLst>
          </p:cNvPr>
          <p:cNvGrpSpPr>
            <a:grpSpLocks noChangeAspect="1"/>
          </p:cNvGrpSpPr>
          <p:nvPr/>
        </p:nvGrpSpPr>
        <p:grpSpPr>
          <a:xfrm>
            <a:off x="8108589" y="5748486"/>
            <a:ext cx="347246" cy="345600"/>
            <a:chOff x="4189464" y="2386584"/>
            <a:chExt cx="334963" cy="333375"/>
          </a:xfrm>
          <a:solidFill>
            <a:schemeClr val="accent1"/>
          </a:solidFill>
        </p:grpSpPr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064C581A-E303-9E1B-9E0E-D0FA887D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64" y="2543746"/>
              <a:ext cx="120650" cy="17463"/>
            </a:xfrm>
            <a:custGeom>
              <a:avLst/>
              <a:gdLst>
                <a:gd name="T0" fmla="*/ 123 w 127"/>
                <a:gd name="T1" fmla="*/ 0 h 19"/>
                <a:gd name="T2" fmla="*/ 123 w 127"/>
                <a:gd name="T3" fmla="*/ 0 h 19"/>
                <a:gd name="T4" fmla="*/ 3 w 127"/>
                <a:gd name="T5" fmla="*/ 0 h 19"/>
                <a:gd name="T6" fmla="*/ 0 w 127"/>
                <a:gd name="T7" fmla="*/ 19 h 19"/>
                <a:gd name="T8" fmla="*/ 127 w 127"/>
                <a:gd name="T9" fmla="*/ 16 h 19"/>
                <a:gd name="T10" fmla="*/ 123 w 1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9">
                  <a:moveTo>
                    <a:pt x="123" y="0"/>
                  </a:moveTo>
                  <a:lnTo>
                    <a:pt x="123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127" y="16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EA8FC918-4404-85AA-B831-F06B9C45C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839" y="2545334"/>
              <a:ext cx="128588" cy="20638"/>
            </a:xfrm>
            <a:custGeom>
              <a:avLst/>
              <a:gdLst>
                <a:gd name="T0" fmla="*/ 124 w 135"/>
                <a:gd name="T1" fmla="*/ 0 h 22"/>
                <a:gd name="T2" fmla="*/ 124 w 135"/>
                <a:gd name="T3" fmla="*/ 0 h 22"/>
                <a:gd name="T4" fmla="*/ 4 w 135"/>
                <a:gd name="T5" fmla="*/ 0 h 22"/>
                <a:gd name="T6" fmla="*/ 0 w 135"/>
                <a:gd name="T7" fmla="*/ 19 h 22"/>
                <a:gd name="T8" fmla="*/ 127 w 135"/>
                <a:gd name="T9" fmla="*/ 16 h 22"/>
                <a:gd name="T10" fmla="*/ 124 w 1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2">
                  <a:moveTo>
                    <a:pt x="124" y="0"/>
                  </a:moveTo>
                  <a:lnTo>
                    <a:pt x="124" y="0"/>
                  </a:lnTo>
                  <a:lnTo>
                    <a:pt x="4" y="0"/>
                  </a:lnTo>
                  <a:lnTo>
                    <a:pt x="0" y="19"/>
                  </a:lnTo>
                  <a:cubicBezTo>
                    <a:pt x="0" y="19"/>
                    <a:pt x="120" y="22"/>
                    <a:pt x="127" y="16"/>
                  </a:cubicBezTo>
                  <a:cubicBezTo>
                    <a:pt x="135" y="10"/>
                    <a:pt x="124" y="0"/>
                    <a:pt x="1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79F8CF80-AEDE-3CEA-A12D-2A3CE0B2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64" y="2599309"/>
              <a:ext cx="19050" cy="120650"/>
            </a:xfrm>
            <a:custGeom>
              <a:avLst/>
              <a:gdLst>
                <a:gd name="T0" fmla="*/ 0 w 20"/>
                <a:gd name="T1" fmla="*/ 0 h 126"/>
                <a:gd name="T2" fmla="*/ 0 w 20"/>
                <a:gd name="T3" fmla="*/ 0 h 126"/>
                <a:gd name="T4" fmla="*/ 0 w 20"/>
                <a:gd name="T5" fmla="*/ 126 h 126"/>
                <a:gd name="T6" fmla="*/ 20 w 20"/>
                <a:gd name="T7" fmla="*/ 122 h 126"/>
                <a:gd name="T8" fmla="*/ 17 w 20"/>
                <a:gd name="T9" fmla="*/ 7 h 126"/>
                <a:gd name="T10" fmla="*/ 0 w 20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6">
                  <a:moveTo>
                    <a:pt x="0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20" y="122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C39C02E2-B957-4CA3-0FD2-0DCD3DF1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89" y="2386584"/>
              <a:ext cx="25400" cy="130175"/>
            </a:xfrm>
            <a:custGeom>
              <a:avLst/>
              <a:gdLst>
                <a:gd name="T0" fmla="*/ 14 w 28"/>
                <a:gd name="T1" fmla="*/ 133 h 135"/>
                <a:gd name="T2" fmla="*/ 14 w 28"/>
                <a:gd name="T3" fmla="*/ 133 h 135"/>
                <a:gd name="T4" fmla="*/ 11 w 28"/>
                <a:gd name="T5" fmla="*/ 130 h 135"/>
                <a:gd name="T6" fmla="*/ 0 w 28"/>
                <a:gd name="T7" fmla="*/ 9 h 135"/>
                <a:gd name="T8" fmla="*/ 28 w 28"/>
                <a:gd name="T9" fmla="*/ 6 h 135"/>
                <a:gd name="T10" fmla="*/ 26 w 28"/>
                <a:gd name="T11" fmla="*/ 133 h 135"/>
                <a:gd name="T12" fmla="*/ 14 w 28"/>
                <a:gd name="T13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5">
                  <a:moveTo>
                    <a:pt x="14" y="133"/>
                  </a:moveTo>
                  <a:lnTo>
                    <a:pt x="14" y="133"/>
                  </a:lnTo>
                  <a:cubicBezTo>
                    <a:pt x="13" y="133"/>
                    <a:pt x="11" y="132"/>
                    <a:pt x="11" y="130"/>
                  </a:cubicBezTo>
                  <a:cubicBezTo>
                    <a:pt x="11" y="130"/>
                    <a:pt x="4" y="39"/>
                    <a:pt x="0" y="9"/>
                  </a:cubicBezTo>
                  <a:cubicBezTo>
                    <a:pt x="0" y="9"/>
                    <a:pt x="28" y="0"/>
                    <a:pt x="28" y="6"/>
                  </a:cubicBezTo>
                  <a:lnTo>
                    <a:pt x="26" y="133"/>
                  </a:lnTo>
                  <a:cubicBezTo>
                    <a:pt x="26" y="135"/>
                    <a:pt x="14" y="133"/>
                    <a:pt x="14" y="1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6698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2C8BF9C-DE34-4A48-B2C3-FADFD83723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33922" y="1840138"/>
            <a:ext cx="5400416" cy="4375685"/>
          </a:xfrm>
        </p:spPr>
        <p:txBody>
          <a:bodyPr/>
          <a:lstStyle/>
          <a:p>
            <a:r>
              <a:rPr lang="de-CH" noProof="0" dirty="0"/>
              <a:t> </a:t>
            </a:r>
          </a:p>
        </p:txBody>
      </p:sp>
      <p:graphicFrame>
        <p:nvGraphicFramePr>
          <p:cNvPr id="14" name="Tabelle 26">
            <a:extLst>
              <a:ext uri="{FF2B5EF4-FFF2-40B4-BE49-F238E27FC236}">
                <a16:creationId xmlns:a16="http://schemas.microsoft.com/office/drawing/2014/main" id="{9544E421-920C-8268-581C-B744492A2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80071"/>
              </p:ext>
            </p:extLst>
          </p:nvPr>
        </p:nvGraphicFramePr>
        <p:xfrm>
          <a:off x="4193778" y="2123653"/>
          <a:ext cx="4759657" cy="3812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484005152"/>
                    </a:ext>
                  </a:extLst>
                </a:gridCol>
                <a:gridCol w="4111585">
                  <a:extLst>
                    <a:ext uri="{9D8B030D-6E8A-4147-A177-3AD203B41FA5}">
                      <a16:colId xmlns:a16="http://schemas.microsoft.com/office/drawing/2014/main" val="355635512"/>
                    </a:ext>
                  </a:extLst>
                </a:gridCol>
              </a:tblGrid>
              <a:tr h="50029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200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1-2 Lektionen</a:t>
                      </a:r>
                    </a:p>
                  </a:txBody>
                  <a:tcPr marL="72000" marR="0" marT="82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8256387"/>
                  </a:ext>
                </a:extLst>
              </a:tr>
              <a:tr h="2596054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200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3200" marR="0" lvl="0" indent="-2232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Kopien:</a:t>
                      </a:r>
                      <a:r>
                        <a:rPr lang="de-CH" sz="1100" baseline="0" dirty="0"/>
                        <a:t> Folie 1</a:t>
                      </a:r>
                      <a:r>
                        <a:rPr lang="de-CH" sz="110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223200" marR="0" lvl="0" indent="-2232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baseline="0" dirty="0"/>
                        <a:t>Boxen </a:t>
                      </a:r>
                      <a:r>
                        <a:rPr lang="de-DE" sz="1100" baseline="0" dirty="0" err="1"/>
                        <a:t>Zouber-Chischte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Füür</a:t>
                      </a:r>
                      <a:endParaRPr lang="de-DE" sz="1100" baseline="0" dirty="0"/>
                    </a:p>
                    <a:p>
                      <a:pPr marL="223200" marR="0" lvl="0" indent="-2232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baseline="0" dirty="0"/>
                        <a:t>Kopien aus dem Praxisteil:                                              Experimente</a:t>
                      </a:r>
                      <a:r>
                        <a:rPr lang="de-DE" sz="11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CH" sz="1100" baseline="0" dirty="0">
                          <a:solidFill>
                            <a:schemeClr val="tx1"/>
                          </a:solidFill>
                        </a:rPr>
                        <a:t>Nr.</a:t>
                      </a:r>
                      <a:r>
                        <a:rPr lang="de-CH" sz="11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100" baseline="0" dirty="0"/>
                        <a:t>6-9</a:t>
                      </a:r>
                      <a:endParaRPr lang="de-DE" sz="1100" dirty="0"/>
                    </a:p>
                  </a:txBody>
                  <a:tcPr marL="72000" marR="0" marT="82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1618314"/>
                  </a:ext>
                </a:extLst>
              </a:tr>
              <a:tr h="716201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200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Experimente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CH" sz="1100" baseline="0" dirty="0">
                          <a:solidFill>
                            <a:schemeClr val="tx1"/>
                          </a:solidFill>
                        </a:rPr>
                        <a:t>Nr. </a:t>
                      </a:r>
                      <a:r>
                        <a:rPr lang="de-DE" sz="1100" baseline="0" dirty="0"/>
                        <a:t>6, 7, 8, 9</a:t>
                      </a:r>
                      <a:endParaRPr lang="de-CH" sz="1100" dirty="0"/>
                    </a:p>
                  </a:txBody>
                  <a:tcPr marL="72000" marR="0" marT="82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872287"/>
                  </a:ext>
                </a:extLst>
              </a:tr>
            </a:tbl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29A611-EF61-383C-3CF0-459644B7F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3.1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C8F04C-D684-2931-CB74-C015E6E3BD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07F9C28-CA87-AB81-8336-F38EBF57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Lernziele und Organisation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D736971-22BF-A797-BE62-F80A2E3326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92445" y="1835621"/>
            <a:ext cx="2228400" cy="2117481"/>
          </a:xfrm>
        </p:spPr>
        <p:txBody>
          <a:bodyPr/>
          <a:lstStyle/>
          <a:p>
            <a:r>
              <a:rPr lang="de-CH" sz="1400" b="1" noProof="0" dirty="0"/>
              <a:t>Lernziel (Inhaltlich)</a:t>
            </a:r>
          </a:p>
          <a:p>
            <a:endParaRPr lang="de-CH" noProof="0" dirty="0"/>
          </a:p>
          <a:p>
            <a:r>
              <a:rPr lang="de-CH" dirty="0"/>
              <a:t>Die Schülerinnen und Schüler können mithilfe des Feuerdreiecks das Löschen von Feuer erklären.</a:t>
            </a:r>
          </a:p>
          <a:p>
            <a:endParaRPr lang="de-DE" dirty="0"/>
          </a:p>
          <a:p>
            <a:r>
              <a:rPr lang="de-DE" dirty="0"/>
              <a:t>(NMG 3.2a)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EA3D320-E716-8DE4-E200-C20EC4B3C2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91573" y="4098343"/>
            <a:ext cx="2228400" cy="2117481"/>
          </a:xfrm>
        </p:spPr>
        <p:txBody>
          <a:bodyPr/>
          <a:lstStyle/>
          <a:p>
            <a:r>
              <a:rPr lang="de-CH" sz="1400" b="1" noProof="0" dirty="0"/>
              <a:t>Lernziel (überfachlich)</a:t>
            </a:r>
          </a:p>
          <a:p>
            <a:endParaRPr lang="de-CH" noProof="0" dirty="0"/>
          </a:p>
          <a:p>
            <a:r>
              <a:rPr lang="de-CH" dirty="0"/>
              <a:t>Die Schülerinnen und Schüler können neu erworbenes Wissen kombinieren.</a:t>
            </a:r>
          </a:p>
          <a:p>
            <a:endParaRPr lang="de-CH" noProof="0" dirty="0"/>
          </a:p>
          <a:p>
            <a:r>
              <a:rPr lang="de-DE" dirty="0"/>
              <a:t>(</a:t>
            </a:r>
            <a:r>
              <a:rPr lang="de-CH" dirty="0" err="1"/>
              <a:t>Me</a:t>
            </a:r>
            <a:r>
              <a:rPr lang="de-DE" dirty="0" err="1"/>
              <a:t>th</a:t>
            </a:r>
            <a:r>
              <a:rPr lang="de-CH" dirty="0" err="1"/>
              <a:t>odische</a:t>
            </a:r>
            <a:r>
              <a:rPr lang="de-CH" dirty="0"/>
              <a:t> </a:t>
            </a:r>
            <a:r>
              <a:rPr lang="de-DE" dirty="0"/>
              <a:t>Komp</a:t>
            </a:r>
            <a:r>
              <a:rPr lang="de-CH" dirty="0"/>
              <a:t>etenz</a:t>
            </a:r>
            <a:r>
              <a:rPr lang="de-DE" dirty="0"/>
              <a:t>: Probleme lösen)</a:t>
            </a:r>
            <a:endParaRPr lang="de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73FCACE-83E9-C92E-E488-009D121B81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Ein Feuer löschen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941EA5-A4A2-9E6D-F93F-80E27AFA5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AFDA02-CB1C-B81A-8E76-0703D3B5D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41" y="5292005"/>
            <a:ext cx="260160" cy="2601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99EC84-BA7E-1031-5A30-F68ECD156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21" y="2123653"/>
            <a:ext cx="284400" cy="284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9675B99-1E60-3730-C7DA-F9DF276FD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21" y="2764872"/>
            <a:ext cx="248400" cy="2484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82" y="3516079"/>
            <a:ext cx="865543" cy="6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502" y="3516079"/>
            <a:ext cx="865543" cy="6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122" y="3516079"/>
            <a:ext cx="865906" cy="6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9882" y="4341167"/>
            <a:ext cx="866269" cy="6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198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2DB424-91FB-F144-A525-701E4AF76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noProof="0" dirty="0"/>
              <a:t>3.1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28E69-7796-6FEB-63DB-D58E72DBAE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DDCC126-53E6-1549-CBBF-F0EFDBB1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Lernziele</a:t>
            </a:r>
            <a:endParaRPr lang="de-CH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796EE7-D501-35F0-3C05-542ED987D00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sz="1400" b="1" noProof="0" dirty="0"/>
              <a:t>Lernziel 1</a:t>
            </a:r>
          </a:p>
          <a:p>
            <a:endParaRPr lang="de-CH" noProof="0" dirty="0"/>
          </a:p>
          <a:p>
            <a:r>
              <a:rPr lang="de-CH" sz="1400" dirty="0"/>
              <a:t>individuell ausformuliertes Lernziel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7E7786C-E6A1-8BB4-629F-FF1F476D2BB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CH" sz="1400" b="1" noProof="0" dirty="0"/>
              <a:t>Lernziel 2</a:t>
            </a:r>
          </a:p>
          <a:p>
            <a:endParaRPr lang="de-CH" noProof="0" dirty="0"/>
          </a:p>
          <a:p>
            <a:r>
              <a:rPr lang="de-CH" sz="1400" dirty="0"/>
              <a:t>individuell ausformuliertes Lernziel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A31FAD9-7833-84AE-C2A2-7C8936214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Ein Feuer löschen</a:t>
            </a:r>
            <a:endParaRPr lang="de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36EA3F-0A3B-02A5-A9FA-A8B6975238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/>
              <a:t>Version Juli 2023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45041838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IFC">
      <a:dk1>
        <a:srgbClr val="000000"/>
      </a:dk1>
      <a:lt1>
        <a:sysClr val="window" lastClr="FFFFFF"/>
      </a:lt1>
      <a:dk2>
        <a:srgbClr val="666666"/>
      </a:dk2>
      <a:lt2>
        <a:srgbClr val="B9B9B9"/>
      </a:lt2>
      <a:accent1>
        <a:srgbClr val="A61711"/>
      </a:accent1>
      <a:accent2>
        <a:srgbClr val="EE000C"/>
      </a:accent2>
      <a:accent3>
        <a:srgbClr val="FF8F18"/>
      </a:accent3>
      <a:accent4>
        <a:srgbClr val="831080"/>
      </a:accent4>
      <a:accent5>
        <a:srgbClr val="E84F36"/>
      </a:accent5>
      <a:accent6>
        <a:srgbClr val="2826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E IFC V2.potx" id="{B1080354-55E2-46AD-A309-31D0D806A8D7}" vid="{6C26F1EA-7360-4B94-AC01-67A8374587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BCDC28BEDF3741A2AD811A4150278D" ma:contentTypeVersion="14" ma:contentTypeDescription="Ein neues Dokument erstellen." ma:contentTypeScope="" ma:versionID="19fe0e4f3c3a51f1112d413d325fe266">
  <xsd:schema xmlns:xsd="http://www.w3.org/2001/XMLSchema" xmlns:xs="http://www.w3.org/2001/XMLSchema" xmlns:p="http://schemas.microsoft.com/office/2006/metadata/properties" xmlns:ns2="0047e902-3f6c-4813-b5b2-4882aa641d53" xmlns:ns3="049745b1-592f-479a-a9af-bfda4800f5ba" targetNamespace="http://schemas.microsoft.com/office/2006/metadata/properties" ma:root="true" ma:fieldsID="706c3a71eedee849696a333859058815" ns2:_="" ns3:_="">
    <xsd:import namespace="0047e902-3f6c-4813-b5b2-4882aa641d53"/>
    <xsd:import namespace="049745b1-592f-479a-a9af-bfda4800f5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7e902-3f6c-4813-b5b2-4882aa641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cf02706-1505-424a-8608-638561ae1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745b1-592f-479a-a9af-bfda4800f5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5a2bc60-075a-4430-9155-f05f02d5b97e}" ma:internalName="TaxCatchAll" ma:showField="CatchAllData" ma:web="049745b1-592f-479a-a9af-bfda4800f5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9745b1-592f-479a-a9af-bfda4800f5ba" xsi:nil="true"/>
    <lcf76f155ced4ddcb4097134ff3c332f xmlns="0047e902-3f6c-4813-b5b2-4882aa641d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1CE7BF-9F94-45C5-9917-6D2C1A897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7e902-3f6c-4813-b5b2-4882aa641d53"/>
    <ds:schemaRef ds:uri="049745b1-592f-479a-a9af-bfda4800f5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9077d15-72ed-4fec-bcfe-3472729e9195"/>
    <ds:schemaRef ds:uri="http://schemas.microsoft.com/office/2006/documentManagement/types"/>
    <ds:schemaRef ds:uri="bc24777f-78b6-4f3c-a73a-d5fa08e4d537"/>
    <ds:schemaRef ds:uri="http://www.w3.org/XML/1998/namespace"/>
    <ds:schemaRef ds:uri="http://purl.org/dc/dcmitype/"/>
    <ds:schemaRef ds:uri="049745b1-592f-479a-a9af-bfda4800f5ba"/>
    <ds:schemaRef ds:uri="0047e902-3f6c-4813-b5b2-4882aa641d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DE IFC V2</Template>
  <TotalTime>0</TotalTime>
  <Words>1594</Words>
  <Application>Microsoft Office PowerPoint</Application>
  <PresentationFormat>Custom</PresentationFormat>
  <Paragraphs>293</Paragraphs>
  <Slides>19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Benutzerdefiniertes Design</vt:lpstr>
      <vt:lpstr>PowerPoint Presentation</vt:lpstr>
      <vt:lpstr>Löschen</vt:lpstr>
      <vt:lpstr>Kernfrage und daraus abgeleitete Lernziele</vt:lpstr>
      <vt:lpstr>Inhaltsverzeichnis Kapitel Löschen</vt:lpstr>
      <vt:lpstr>Einstimmung</vt:lpstr>
      <vt:lpstr>Vorwissen aktivieren</vt:lpstr>
      <vt:lpstr>Ein Feuer löschen</vt:lpstr>
      <vt:lpstr>Lernziele und Organisation</vt:lpstr>
      <vt:lpstr>Lernziele</vt:lpstr>
      <vt:lpstr>Wie löscht man ein Feuer?</vt:lpstr>
      <vt:lpstr>Löschen mithilfe des Feuerdreiecks</vt:lpstr>
      <vt:lpstr>Das Feuerdreieck Lösung</vt:lpstr>
      <vt:lpstr>Die Feuerwehr</vt:lpstr>
      <vt:lpstr>Lernziele und Organisation</vt:lpstr>
      <vt:lpstr>Lernziele</vt:lpstr>
      <vt:lpstr>Lernziele</vt:lpstr>
      <vt:lpstr>Besuch bei der Feuerwehr</vt:lpstr>
      <vt:lpstr>Besuch vorbereiten</vt:lpstr>
      <vt:lpstr>Besuch nachbereiten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Textformatierung</dc:title>
  <dc:creator>Lorenzana Florian INGOLDVerlag</dc:creator>
  <dc:description>erstellt durch Vorlagenbauer.ch</dc:description>
  <cp:lastModifiedBy>Lorenzana Florian INGOLDVerlag</cp:lastModifiedBy>
  <cp:revision>130</cp:revision>
  <cp:lastPrinted>2023-05-24T13:59:37Z</cp:lastPrinted>
  <dcterms:created xsi:type="dcterms:W3CDTF">2023-04-21T08:22:22Z</dcterms:created>
  <dcterms:modified xsi:type="dcterms:W3CDTF">2023-09-06T05:25:02Z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